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8"/>
  </p:notesMasterIdLst>
  <p:sldIdLst>
    <p:sldId id="333" r:id="rId2"/>
    <p:sldId id="305" r:id="rId3"/>
    <p:sldId id="278" r:id="rId4"/>
    <p:sldId id="332" r:id="rId5"/>
    <p:sldId id="299" r:id="rId6"/>
    <p:sldId id="285" r:id="rId7"/>
    <p:sldId id="298" r:id="rId8"/>
    <p:sldId id="300" r:id="rId9"/>
    <p:sldId id="330" r:id="rId10"/>
    <p:sldId id="302" r:id="rId11"/>
    <p:sldId id="279" r:id="rId12"/>
    <p:sldId id="280" r:id="rId13"/>
    <p:sldId id="281" r:id="rId14"/>
    <p:sldId id="282" r:id="rId15"/>
    <p:sldId id="283" r:id="rId16"/>
    <p:sldId id="334"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24" d="100"/>
          <a:sy n="124" d="100"/>
        </p:scale>
        <p:origin x="-9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solidFill>
          <a:srgbClr val="C0C0C0"/>
        </a:solidFill>
        <a:ln w="3175">
          <a:solidFill>
            <a:schemeClr val="tx1"/>
          </a:solidFill>
          <a:prstDash val="solid"/>
        </a:ln>
      </c:spPr>
    </c:floor>
    <c:sideWall>
      <c:thickness val="0"/>
      <c:spPr>
        <a:blipFill dpi="0" rotWithShape="0">
          <a:blip xmlns:r="http://schemas.openxmlformats.org/officeDocument/2006/relationships" r:embed="rId1"/>
          <a:srcRect/>
          <a:stretch>
            <a:fillRect/>
          </a:stretch>
        </a:blipFill>
        <a:ln w="12700">
          <a:solidFill>
            <a:schemeClr val="tx1"/>
          </a:solidFill>
          <a:prstDash val="solid"/>
        </a:ln>
      </c:spPr>
      <c:pictureOptions>
        <c:pictureFormat val="stretch"/>
      </c:pictureOptions>
    </c:sideWall>
    <c:backWall>
      <c:thickness val="0"/>
      <c:spPr>
        <a:blipFill dpi="0" rotWithShape="0">
          <a:blip xmlns:r="http://schemas.openxmlformats.org/officeDocument/2006/relationships" r:embed="rId1"/>
          <a:srcRect/>
          <a:stretch>
            <a:fillRect/>
          </a:stretch>
        </a:blipFill>
        <a:ln w="12700">
          <a:solidFill>
            <a:schemeClr val="tx1"/>
          </a:solidFill>
          <a:prstDash val="solid"/>
        </a:ln>
      </c:spPr>
      <c:pictureOptions>
        <c:pictureFormat val="stretch"/>
      </c:pictureOptions>
    </c:backWall>
    <c:plotArea>
      <c:layout>
        <c:manualLayout>
          <c:layoutTarget val="inner"/>
          <c:xMode val="edge"/>
          <c:yMode val="edge"/>
          <c:x val="0.0761904761904763"/>
          <c:y val="0.0215827338129496"/>
          <c:w val="0.596825396825398"/>
          <c:h val="0.839328537170264"/>
        </c:manualLayout>
      </c:layout>
      <c:bar3DChart>
        <c:barDir val="col"/>
        <c:grouping val="clustered"/>
        <c:varyColors val="0"/>
        <c:ser>
          <c:idx val="3"/>
          <c:order val="0"/>
          <c:tx>
            <c:strRef>
              <c:f>Sheet1!$A$6</c:f>
              <c:strCache>
                <c:ptCount val="1"/>
                <c:pt idx="0">
                  <c:v>TOP 1%</c:v>
                </c:pt>
              </c:strCache>
            </c:strRef>
          </c:tx>
          <c:spPr>
            <a:gradFill rotWithShape="0">
              <a:gsLst>
                <a:gs pos="0">
                  <a:srgbClr val="99CC00"/>
                </a:gs>
                <a:gs pos="100000">
                  <a:srgbClr val="808080"/>
                </a:gs>
              </a:gsLst>
              <a:lin ang="5400000" scaled="1"/>
            </a:gradFill>
            <a:ln w="17280">
              <a:solidFill>
                <a:schemeClr val="tx1"/>
              </a:solidFill>
              <a:prstDash val="solid"/>
            </a:ln>
          </c:spPr>
          <c:invertIfNegative val="0"/>
          <c:dLbls>
            <c:spPr>
              <a:noFill/>
              <a:ln w="34561">
                <a:noFill/>
              </a:ln>
            </c:spPr>
            <c:txPr>
              <a:bodyPr/>
              <a:lstStyle/>
              <a:p>
                <a:pPr>
                  <a:defRPr sz="244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Sheet1!$B$1:$B$1</c:f>
              <c:numCache>
                <c:formatCode>General</c:formatCode>
                <c:ptCount val="1"/>
                <c:pt idx="0">
                  <c:v>1929.0</c:v>
                </c:pt>
              </c:numCache>
            </c:numRef>
          </c:cat>
          <c:val>
            <c:numRef>
              <c:f>Sheet1!$B$6:$B$6</c:f>
              <c:numCache>
                <c:formatCode>General</c:formatCode>
                <c:ptCount val="1"/>
                <c:pt idx="0">
                  <c:v>75.0</c:v>
                </c:pt>
              </c:numCache>
            </c:numRef>
          </c:val>
        </c:ser>
        <c:ser>
          <c:idx val="4"/>
          <c:order val="1"/>
          <c:tx>
            <c:strRef>
              <c:f>Sheet1!$A$7</c:f>
              <c:strCache>
                <c:ptCount val="1"/>
                <c:pt idx="0">
                  <c:v>BOTTOM 99%</c:v>
                </c:pt>
              </c:strCache>
            </c:strRef>
          </c:tx>
          <c:spPr>
            <a:gradFill rotWithShape="0">
              <a:gsLst>
                <a:gs pos="0">
                  <a:srgbClr val="CC99FF"/>
                </a:gs>
                <a:gs pos="100000">
                  <a:srgbClr val="FFFF00"/>
                </a:gs>
              </a:gsLst>
              <a:lin ang="5400000" scaled="1"/>
            </a:gradFill>
            <a:ln w="17280">
              <a:solidFill>
                <a:schemeClr val="tx1"/>
              </a:solidFill>
              <a:prstDash val="solid"/>
            </a:ln>
          </c:spPr>
          <c:invertIfNegative val="0"/>
          <c:cat>
            <c:numRef>
              <c:f>Sheet1!$B$1:$B$1</c:f>
              <c:numCache>
                <c:formatCode>General</c:formatCode>
                <c:ptCount val="1"/>
                <c:pt idx="0">
                  <c:v>1929.0</c:v>
                </c:pt>
              </c:numCache>
            </c:numRef>
          </c:cat>
          <c:val>
            <c:numRef>
              <c:f>Sheet1!$B$7:$B$7</c:f>
              <c:numCache>
                <c:formatCode>General</c:formatCode>
                <c:ptCount val="1"/>
                <c:pt idx="0">
                  <c:v>9.0</c:v>
                </c:pt>
              </c:numCache>
            </c:numRef>
          </c:val>
        </c:ser>
        <c:dLbls>
          <c:showLegendKey val="0"/>
          <c:showVal val="0"/>
          <c:showCatName val="0"/>
          <c:showSerName val="0"/>
          <c:showPercent val="0"/>
          <c:showBubbleSize val="0"/>
        </c:dLbls>
        <c:gapWidth val="90"/>
        <c:gapDepth val="0"/>
        <c:shape val="box"/>
        <c:axId val="2089422824"/>
        <c:axId val="-2122602200"/>
        <c:axId val="0"/>
      </c:bar3DChart>
      <c:catAx>
        <c:axId val="2089422824"/>
        <c:scaling>
          <c:orientation val="minMax"/>
        </c:scaling>
        <c:delete val="0"/>
        <c:axPos val="b"/>
        <c:numFmt formatCode="General" sourceLinked="1"/>
        <c:majorTickMark val="out"/>
        <c:minorTickMark val="none"/>
        <c:tickLblPos val="low"/>
        <c:spPr>
          <a:ln w="4320">
            <a:solidFill>
              <a:schemeClr val="tx1"/>
            </a:solidFill>
            <a:prstDash val="solid"/>
          </a:ln>
        </c:spPr>
        <c:txPr>
          <a:bodyPr rot="0" vert="horz"/>
          <a:lstStyle/>
          <a:p>
            <a:pPr>
              <a:defRPr sz="2449" b="1" i="0" u="none" strike="noStrike" baseline="0">
                <a:solidFill>
                  <a:schemeClr val="tx1"/>
                </a:solidFill>
                <a:latin typeface="Garamond" pitchFamily="18" charset="0"/>
                <a:ea typeface="Arial"/>
                <a:cs typeface="Arial"/>
              </a:defRPr>
            </a:pPr>
            <a:endParaRPr lang="en-US"/>
          </a:p>
        </c:txPr>
        <c:crossAx val="-2122602200"/>
        <c:crosses val="autoZero"/>
        <c:auto val="1"/>
        <c:lblAlgn val="ctr"/>
        <c:lblOffset val="100"/>
        <c:tickLblSkip val="1"/>
        <c:tickMarkSkip val="1"/>
        <c:noMultiLvlLbl val="0"/>
      </c:catAx>
      <c:valAx>
        <c:axId val="-2122602200"/>
        <c:scaling>
          <c:orientation val="minMax"/>
        </c:scaling>
        <c:delete val="0"/>
        <c:axPos val="l"/>
        <c:majorGridlines>
          <c:spPr>
            <a:ln w="4320">
              <a:solidFill>
                <a:schemeClr val="tx1"/>
              </a:solidFill>
              <a:prstDash val="solid"/>
            </a:ln>
          </c:spPr>
        </c:majorGridlines>
        <c:numFmt formatCode="General" sourceLinked="1"/>
        <c:majorTickMark val="out"/>
        <c:minorTickMark val="none"/>
        <c:tickLblPos val="nextTo"/>
        <c:spPr>
          <a:ln w="4320">
            <a:solidFill>
              <a:schemeClr val="tx1"/>
            </a:solidFill>
            <a:prstDash val="solid"/>
          </a:ln>
        </c:spPr>
        <c:txPr>
          <a:bodyPr rot="0" vert="horz"/>
          <a:lstStyle/>
          <a:p>
            <a:pPr>
              <a:defRPr sz="2449" b="1" i="0" u="none" strike="noStrike" baseline="0">
                <a:solidFill>
                  <a:schemeClr val="tx1"/>
                </a:solidFill>
                <a:latin typeface="Garamond" pitchFamily="18" charset="0"/>
                <a:ea typeface="Arial"/>
                <a:cs typeface="Arial"/>
              </a:defRPr>
            </a:pPr>
            <a:endParaRPr lang="en-US"/>
          </a:p>
        </c:txPr>
        <c:crossAx val="2089422824"/>
        <c:crosses val="autoZero"/>
        <c:crossBetween val="between"/>
      </c:valAx>
      <c:spPr>
        <a:noFill/>
        <a:ln w="34561">
          <a:noFill/>
        </a:ln>
      </c:spPr>
    </c:plotArea>
    <c:legend>
      <c:legendPos val="r"/>
      <c:legendEntry>
        <c:idx val="0"/>
        <c:txPr>
          <a:bodyPr/>
          <a:lstStyle/>
          <a:p>
            <a:pPr>
              <a:defRPr sz="2252" b="1" i="0" u="none" strike="noStrike" baseline="0">
                <a:solidFill>
                  <a:schemeClr val="tx1"/>
                </a:solidFill>
                <a:latin typeface="Garamond" pitchFamily="18" charset="0"/>
                <a:ea typeface="Arial"/>
                <a:cs typeface="Arial"/>
              </a:defRPr>
            </a:pPr>
            <a:endParaRPr lang="en-US"/>
          </a:p>
        </c:txPr>
      </c:legendEntry>
      <c:legendEntry>
        <c:idx val="1"/>
        <c:txPr>
          <a:bodyPr/>
          <a:lstStyle/>
          <a:p>
            <a:pPr>
              <a:defRPr sz="2252" b="1" i="0" u="none" strike="noStrike" baseline="0">
                <a:solidFill>
                  <a:schemeClr val="tx1"/>
                </a:solidFill>
                <a:latin typeface="Garamond" pitchFamily="18" charset="0"/>
                <a:ea typeface="Arial"/>
                <a:cs typeface="Arial"/>
              </a:defRPr>
            </a:pPr>
            <a:endParaRPr lang="en-US"/>
          </a:p>
        </c:txPr>
      </c:legendEntry>
      <c:layout>
        <c:manualLayout>
          <c:xMode val="edge"/>
          <c:yMode val="edge"/>
          <c:x val="0.690476190476191"/>
          <c:y val="0.414868105515588"/>
          <c:w val="0.303174603174606"/>
          <c:h val="0.170263788968825"/>
        </c:manualLayout>
      </c:layout>
      <c:overlay val="0"/>
      <c:spPr>
        <a:noFill/>
        <a:ln w="4320">
          <a:solidFill>
            <a:schemeClr val="tx1"/>
          </a:solidFill>
          <a:prstDash val="solid"/>
        </a:ln>
      </c:spPr>
      <c:txPr>
        <a:bodyPr/>
        <a:lstStyle/>
        <a:p>
          <a:pPr>
            <a:defRPr sz="225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49" b="1" i="0" u="none" strike="noStrike" baseline="0">
          <a:solidFill>
            <a:schemeClr val="tx1"/>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53E6F-1489-4891-B556-BD75FC338594}" type="doc">
      <dgm:prSet loTypeId="urn:microsoft.com/office/officeart/2005/8/layout/radial1" loCatId="relationship" qsTypeId="urn:microsoft.com/office/officeart/2005/8/quickstyle/simple1" qsCatId="simple" csTypeId="urn:microsoft.com/office/officeart/2005/8/colors/accent1_2" csCatId="accent1" phldr="1"/>
      <dgm:spPr/>
    </dgm:pt>
    <dgm:pt modelId="{F2C2520F-6DDE-4A2C-A2CF-5CA8228742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Garamond" pitchFamily="18" charset="0"/>
            </a:rPr>
            <a:t>Causes of the Great Depression</a:t>
          </a:r>
        </a:p>
      </dgm:t>
    </dgm:pt>
    <dgm:pt modelId="{A4BDE718-1956-4550-B469-6170C8222FA4}" type="parTrans" cxnId="{D87FF3AD-EAF8-43C9-8872-E26B35C91613}">
      <dgm:prSet/>
      <dgm:spPr/>
      <dgm:t>
        <a:bodyPr/>
        <a:lstStyle/>
        <a:p>
          <a:endParaRPr lang="en-US"/>
        </a:p>
      </dgm:t>
    </dgm:pt>
    <dgm:pt modelId="{09068B6B-E886-47FB-B524-203C6FDD585C}" type="sibTrans" cxnId="{D87FF3AD-EAF8-43C9-8872-E26B35C91613}">
      <dgm:prSet/>
      <dgm:spPr/>
      <dgm:t>
        <a:bodyPr/>
        <a:lstStyle/>
        <a:p>
          <a:endParaRPr lang="en-US"/>
        </a:p>
      </dgm:t>
    </dgm:pt>
    <dgm:pt modelId="{B3EC8E58-3D77-4F11-B886-08B0BAE0F3B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pitchFamily="18" charset="0"/>
            </a:rPr>
            <a:t>Over Production</a:t>
          </a:r>
        </a:p>
      </dgm:t>
    </dgm:pt>
    <dgm:pt modelId="{E039A6CD-1CD9-4AFD-AC4B-F2EC0E67DD23}" type="parTrans" cxnId="{3628C9ED-AEEC-497C-911C-08393A8155A2}">
      <dgm:prSet/>
      <dgm:spPr/>
      <dgm:t>
        <a:bodyPr/>
        <a:lstStyle/>
        <a:p>
          <a:endParaRPr lang="en-US"/>
        </a:p>
      </dgm:t>
    </dgm:pt>
    <dgm:pt modelId="{F2810CDD-616C-40FF-9094-7741CBFE2670}" type="sibTrans" cxnId="{3628C9ED-AEEC-497C-911C-08393A8155A2}">
      <dgm:prSet/>
      <dgm:spPr/>
      <dgm:t>
        <a:bodyPr/>
        <a:lstStyle/>
        <a:p>
          <a:endParaRPr lang="en-US"/>
        </a:p>
      </dgm:t>
    </dgm:pt>
    <dgm:pt modelId="{336CC7CA-CA6A-4049-BB28-BA8EE7E697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Garamond" pitchFamily="18" charset="0"/>
            </a:rPr>
            <a:t>Unequal Distribution of Wealth</a:t>
          </a:r>
        </a:p>
      </dgm:t>
    </dgm:pt>
    <dgm:pt modelId="{15279FBE-630F-4658-BEE4-015FDA7218E0}" type="parTrans" cxnId="{C55AB0FA-D5DB-4BD1-8C69-0A2189D8FCC7}">
      <dgm:prSet/>
      <dgm:spPr/>
      <dgm:t>
        <a:bodyPr/>
        <a:lstStyle/>
        <a:p>
          <a:endParaRPr lang="en-US"/>
        </a:p>
      </dgm:t>
    </dgm:pt>
    <dgm:pt modelId="{A80EFC23-ECDA-4FE1-99C6-9F97DAED5685}" type="sibTrans" cxnId="{C55AB0FA-D5DB-4BD1-8C69-0A2189D8FCC7}">
      <dgm:prSet/>
      <dgm:spPr/>
      <dgm:t>
        <a:bodyPr/>
        <a:lstStyle/>
        <a:p>
          <a:endParaRPr lang="en-US"/>
        </a:p>
      </dgm:t>
    </dgm:pt>
    <dgm:pt modelId="{E6D18910-365D-475F-98EE-853DAB2D83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aramond" pitchFamily="18" charset="0"/>
            </a:rPr>
            <a:t>Industry</a:t>
          </a:r>
        </a:p>
      </dgm:t>
    </dgm:pt>
    <dgm:pt modelId="{179B40BB-2EC2-43D8-8C0F-A35E87ABEE66}" type="parTrans" cxnId="{8235CF75-BE17-4546-9838-A6EFCDAC9D43}">
      <dgm:prSet/>
      <dgm:spPr/>
      <dgm:t>
        <a:bodyPr/>
        <a:lstStyle/>
        <a:p>
          <a:endParaRPr lang="en-US"/>
        </a:p>
      </dgm:t>
    </dgm:pt>
    <dgm:pt modelId="{6CA9D88F-1A89-4023-AD2B-4AD6E448F070}" type="sibTrans" cxnId="{8235CF75-BE17-4546-9838-A6EFCDAC9D43}">
      <dgm:prSet/>
      <dgm:spPr/>
      <dgm:t>
        <a:bodyPr/>
        <a:lstStyle/>
        <a:p>
          <a:endParaRPr lang="en-US"/>
        </a:p>
      </dgm:t>
    </dgm:pt>
    <dgm:pt modelId="{71E9E6F4-7FFA-4D37-BE64-8C46EE91AAF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aramond" pitchFamily="18" charset="0"/>
            </a:rPr>
            <a:t>Agriculture</a:t>
          </a:r>
        </a:p>
      </dgm:t>
    </dgm:pt>
    <dgm:pt modelId="{65741232-C959-4559-89B9-5AE5B3EAA20E}" type="parTrans" cxnId="{0FFAD85B-0454-444E-978B-47C5527F1AD8}">
      <dgm:prSet/>
      <dgm:spPr/>
      <dgm:t>
        <a:bodyPr/>
        <a:lstStyle/>
        <a:p>
          <a:endParaRPr lang="en-US"/>
        </a:p>
      </dgm:t>
    </dgm:pt>
    <dgm:pt modelId="{9B49E54F-492C-4B1A-836A-956F1BBD03D3}" type="sibTrans" cxnId="{0FFAD85B-0454-444E-978B-47C5527F1AD8}">
      <dgm:prSet/>
      <dgm:spPr/>
      <dgm:t>
        <a:bodyPr/>
        <a:lstStyle/>
        <a:p>
          <a:endParaRPr lang="en-US"/>
        </a:p>
      </dgm:t>
    </dgm:pt>
    <dgm:pt modelId="{F39975DC-9621-4136-B1CC-8516BF70F2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Garamond" pitchFamily="18" charset="0"/>
            </a:rPr>
            <a:t>Stock Market Crash and Financial Panic/Bank Failures</a:t>
          </a:r>
        </a:p>
      </dgm:t>
    </dgm:pt>
    <dgm:pt modelId="{A618FCA1-5C79-421A-B8B3-6FB481A678AE}" type="parTrans" cxnId="{8365CAA4-A1D3-4B29-A84C-5CD9A4EDADE6}">
      <dgm:prSet/>
      <dgm:spPr/>
      <dgm:t>
        <a:bodyPr/>
        <a:lstStyle/>
        <a:p>
          <a:endParaRPr lang="en-US"/>
        </a:p>
      </dgm:t>
    </dgm:pt>
    <dgm:pt modelId="{53D92E2C-7E55-4EE0-ABB5-EB74FC7726F8}" type="sibTrans" cxnId="{8365CAA4-A1D3-4B29-A84C-5CD9A4EDADE6}">
      <dgm:prSet/>
      <dgm:spPr/>
      <dgm:t>
        <a:bodyPr/>
        <a:lstStyle/>
        <a:p>
          <a:endParaRPr lang="en-US"/>
        </a:p>
      </dgm:t>
    </dgm:pt>
    <dgm:pt modelId="{944AB89F-B153-4689-BC37-5917EE1771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Garamond" pitchFamily="18" charset="0"/>
            </a:rPr>
            <a:t>Monetary Policy</a:t>
          </a:r>
        </a:p>
      </dgm:t>
    </dgm:pt>
    <dgm:pt modelId="{B88379B4-9F96-4D53-A558-1015822BC306}" type="parTrans" cxnId="{F591EE92-8502-4BA7-99B8-349E0CDFBDE0}">
      <dgm:prSet/>
      <dgm:spPr/>
      <dgm:t>
        <a:bodyPr/>
        <a:lstStyle/>
        <a:p>
          <a:endParaRPr lang="en-US"/>
        </a:p>
      </dgm:t>
    </dgm:pt>
    <dgm:pt modelId="{0ABDC321-7092-472E-9D9C-DD530CD8C68F}" type="sibTrans" cxnId="{F591EE92-8502-4BA7-99B8-349E0CDFBDE0}">
      <dgm:prSet/>
      <dgm:spPr/>
      <dgm:t>
        <a:bodyPr/>
        <a:lstStyle/>
        <a:p>
          <a:endParaRPr lang="en-US"/>
        </a:p>
      </dgm:t>
    </dgm:pt>
    <dgm:pt modelId="{F8B7197B-0912-4D37-A89E-22ABDC72CF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Garamond" pitchFamily="18" charset="0"/>
            </a:rPr>
            <a:t>High Tariffs &amp; War Debts</a:t>
          </a:r>
        </a:p>
      </dgm:t>
    </dgm:pt>
    <dgm:pt modelId="{C801280F-8661-4A6E-84FD-608D0182463C}" type="parTrans" cxnId="{F57D9586-0F86-424D-B5AB-4FC20F4AE9C4}">
      <dgm:prSet/>
      <dgm:spPr/>
      <dgm:t>
        <a:bodyPr/>
        <a:lstStyle/>
        <a:p>
          <a:endParaRPr lang="en-US"/>
        </a:p>
      </dgm:t>
    </dgm:pt>
    <dgm:pt modelId="{7E6935FE-3863-4D65-8ACC-BC39314A1F26}" type="sibTrans" cxnId="{F57D9586-0F86-424D-B5AB-4FC20F4AE9C4}">
      <dgm:prSet/>
      <dgm:spPr/>
      <dgm:t>
        <a:bodyPr/>
        <a:lstStyle/>
        <a:p>
          <a:endParaRPr lang="en-US"/>
        </a:p>
      </dgm:t>
    </dgm:pt>
    <dgm:pt modelId="{B3C611DD-50D5-40CF-9C4B-7330166DD5C1}" type="pres">
      <dgm:prSet presAssocID="{CEA53E6F-1489-4891-B556-BD75FC338594}" presName="cycle" presStyleCnt="0">
        <dgm:presLayoutVars>
          <dgm:chMax val="1"/>
          <dgm:dir/>
          <dgm:animLvl val="ctr"/>
          <dgm:resizeHandles val="exact"/>
        </dgm:presLayoutVars>
      </dgm:prSet>
      <dgm:spPr/>
    </dgm:pt>
    <dgm:pt modelId="{DD935097-9584-4CA6-8917-C84AFABF5684}" type="pres">
      <dgm:prSet presAssocID="{F2C2520F-6DDE-4A2C-A2CF-5CA82287429B}" presName="centerShape" presStyleLbl="node0" presStyleIdx="0" presStyleCnt="1"/>
      <dgm:spPr/>
      <dgm:t>
        <a:bodyPr/>
        <a:lstStyle/>
        <a:p>
          <a:endParaRPr lang="en-US"/>
        </a:p>
      </dgm:t>
    </dgm:pt>
    <dgm:pt modelId="{20BA4F90-5589-44FE-BA20-AEF78154BB7C}" type="pres">
      <dgm:prSet presAssocID="{B88379B4-9F96-4D53-A558-1015822BC306}" presName="Name9" presStyleLbl="parChTrans1D2" presStyleIdx="0" presStyleCnt="5"/>
      <dgm:spPr/>
      <dgm:t>
        <a:bodyPr/>
        <a:lstStyle/>
        <a:p>
          <a:endParaRPr lang="en-US"/>
        </a:p>
      </dgm:t>
    </dgm:pt>
    <dgm:pt modelId="{2C8E89F9-25C4-4F6F-898C-F83DE4928E4E}" type="pres">
      <dgm:prSet presAssocID="{B88379B4-9F96-4D53-A558-1015822BC306}" presName="connTx" presStyleLbl="parChTrans1D2" presStyleIdx="0" presStyleCnt="5"/>
      <dgm:spPr/>
      <dgm:t>
        <a:bodyPr/>
        <a:lstStyle/>
        <a:p>
          <a:endParaRPr lang="en-US"/>
        </a:p>
      </dgm:t>
    </dgm:pt>
    <dgm:pt modelId="{B738B978-8EE1-48B1-A877-26B78C12FE14}" type="pres">
      <dgm:prSet presAssocID="{944AB89F-B153-4689-BC37-5917EE1771BC}" presName="node" presStyleLbl="node1" presStyleIdx="0" presStyleCnt="5" custRadScaleRad="125879" custRadScaleInc="-278448">
        <dgm:presLayoutVars>
          <dgm:bulletEnabled val="1"/>
        </dgm:presLayoutVars>
      </dgm:prSet>
      <dgm:spPr/>
      <dgm:t>
        <a:bodyPr/>
        <a:lstStyle/>
        <a:p>
          <a:endParaRPr lang="en-US"/>
        </a:p>
      </dgm:t>
    </dgm:pt>
    <dgm:pt modelId="{1968A7E9-7313-4EE1-BA5B-5A2289C37E93}" type="pres">
      <dgm:prSet presAssocID="{E039A6CD-1CD9-4AFD-AC4B-F2EC0E67DD23}" presName="Name9" presStyleLbl="parChTrans1D2" presStyleIdx="1" presStyleCnt="5"/>
      <dgm:spPr/>
      <dgm:t>
        <a:bodyPr/>
        <a:lstStyle/>
        <a:p>
          <a:endParaRPr lang="en-US"/>
        </a:p>
      </dgm:t>
    </dgm:pt>
    <dgm:pt modelId="{E9484712-F520-4D8B-9B59-AEF4B768E5E3}" type="pres">
      <dgm:prSet presAssocID="{E039A6CD-1CD9-4AFD-AC4B-F2EC0E67DD23}" presName="connTx" presStyleLbl="parChTrans1D2" presStyleIdx="1" presStyleCnt="5"/>
      <dgm:spPr/>
      <dgm:t>
        <a:bodyPr/>
        <a:lstStyle/>
        <a:p>
          <a:endParaRPr lang="en-US"/>
        </a:p>
      </dgm:t>
    </dgm:pt>
    <dgm:pt modelId="{D2A1FFCD-9395-4C41-9739-E80A24C779F0}" type="pres">
      <dgm:prSet presAssocID="{B3EC8E58-3D77-4F11-B886-08B0BAE0F3BB}" presName="node" presStyleLbl="node1" presStyleIdx="1" presStyleCnt="5" custRadScaleRad="135743" custRadScaleInc="-306942">
        <dgm:presLayoutVars>
          <dgm:bulletEnabled val="1"/>
        </dgm:presLayoutVars>
      </dgm:prSet>
      <dgm:spPr/>
      <dgm:t>
        <a:bodyPr/>
        <a:lstStyle/>
        <a:p>
          <a:endParaRPr lang="en-US"/>
        </a:p>
      </dgm:t>
    </dgm:pt>
    <dgm:pt modelId="{0E6F7DB8-F6BC-47F9-84C1-1250EE2BBC36}" type="pres">
      <dgm:prSet presAssocID="{15279FBE-630F-4658-BEE4-015FDA7218E0}" presName="Name9" presStyleLbl="parChTrans1D2" presStyleIdx="2" presStyleCnt="5"/>
      <dgm:spPr/>
      <dgm:t>
        <a:bodyPr/>
        <a:lstStyle/>
        <a:p>
          <a:endParaRPr lang="en-US"/>
        </a:p>
      </dgm:t>
    </dgm:pt>
    <dgm:pt modelId="{0E421830-FC06-4D6C-8DCB-B367EB162811}" type="pres">
      <dgm:prSet presAssocID="{15279FBE-630F-4658-BEE4-015FDA7218E0}" presName="connTx" presStyleLbl="parChTrans1D2" presStyleIdx="2" presStyleCnt="5"/>
      <dgm:spPr/>
      <dgm:t>
        <a:bodyPr/>
        <a:lstStyle/>
        <a:p>
          <a:endParaRPr lang="en-US"/>
        </a:p>
      </dgm:t>
    </dgm:pt>
    <dgm:pt modelId="{5D0C9910-BD2B-47EC-8921-AE9CA320E6F2}" type="pres">
      <dgm:prSet presAssocID="{336CC7CA-CA6A-4049-BB28-BA8EE7E6975B}" presName="node" presStyleLbl="node1" presStyleIdx="2" presStyleCnt="5" custRadScaleRad="113529" custRadScaleInc="-305448">
        <dgm:presLayoutVars>
          <dgm:bulletEnabled val="1"/>
        </dgm:presLayoutVars>
      </dgm:prSet>
      <dgm:spPr/>
      <dgm:t>
        <a:bodyPr/>
        <a:lstStyle/>
        <a:p>
          <a:endParaRPr lang="en-US"/>
        </a:p>
      </dgm:t>
    </dgm:pt>
    <dgm:pt modelId="{5861F145-E984-47FA-92B0-029219F46A2D}" type="pres">
      <dgm:prSet presAssocID="{A618FCA1-5C79-421A-B8B3-6FB481A678AE}" presName="Name9" presStyleLbl="parChTrans1D2" presStyleIdx="3" presStyleCnt="5"/>
      <dgm:spPr/>
      <dgm:t>
        <a:bodyPr/>
        <a:lstStyle/>
        <a:p>
          <a:endParaRPr lang="en-US"/>
        </a:p>
      </dgm:t>
    </dgm:pt>
    <dgm:pt modelId="{140BE56A-E7A4-4050-BA86-5C8FC0B08EFC}" type="pres">
      <dgm:prSet presAssocID="{A618FCA1-5C79-421A-B8B3-6FB481A678AE}" presName="connTx" presStyleLbl="parChTrans1D2" presStyleIdx="3" presStyleCnt="5"/>
      <dgm:spPr/>
      <dgm:t>
        <a:bodyPr/>
        <a:lstStyle/>
        <a:p>
          <a:endParaRPr lang="en-US"/>
        </a:p>
      </dgm:t>
    </dgm:pt>
    <dgm:pt modelId="{384E4556-13E0-4A77-8487-8A2B8B6BB696}" type="pres">
      <dgm:prSet presAssocID="{F39975DC-9621-4136-B1CC-8516BF70F27E}" presName="node" presStyleLbl="node1" presStyleIdx="3" presStyleCnt="5" custRadScaleRad="113363" custRadScaleInc="-294687">
        <dgm:presLayoutVars>
          <dgm:bulletEnabled val="1"/>
        </dgm:presLayoutVars>
      </dgm:prSet>
      <dgm:spPr/>
      <dgm:t>
        <a:bodyPr/>
        <a:lstStyle/>
        <a:p>
          <a:endParaRPr lang="en-US"/>
        </a:p>
      </dgm:t>
    </dgm:pt>
    <dgm:pt modelId="{F1E7CEA8-B8D4-4908-9647-19F592CE256B}" type="pres">
      <dgm:prSet presAssocID="{C801280F-8661-4A6E-84FD-608D0182463C}" presName="Name9" presStyleLbl="parChTrans1D2" presStyleIdx="4" presStyleCnt="5"/>
      <dgm:spPr/>
      <dgm:t>
        <a:bodyPr/>
        <a:lstStyle/>
        <a:p>
          <a:endParaRPr lang="en-US"/>
        </a:p>
      </dgm:t>
    </dgm:pt>
    <dgm:pt modelId="{92CBBC01-BD50-4AB2-9FFE-D959D0F10EFF}" type="pres">
      <dgm:prSet presAssocID="{C801280F-8661-4A6E-84FD-608D0182463C}" presName="connTx" presStyleLbl="parChTrans1D2" presStyleIdx="4" presStyleCnt="5"/>
      <dgm:spPr/>
      <dgm:t>
        <a:bodyPr/>
        <a:lstStyle/>
        <a:p>
          <a:endParaRPr lang="en-US"/>
        </a:p>
      </dgm:t>
    </dgm:pt>
    <dgm:pt modelId="{18C0C3EF-CC80-4E89-960D-98AC6D2AEA3C}" type="pres">
      <dgm:prSet presAssocID="{F8B7197B-0912-4D37-A89E-22ABDC72CF0B}" presName="node" presStyleLbl="node1" presStyleIdx="4" presStyleCnt="5" custRadScaleRad="89561" custRadScaleInc="-264149">
        <dgm:presLayoutVars>
          <dgm:bulletEnabled val="1"/>
        </dgm:presLayoutVars>
      </dgm:prSet>
      <dgm:spPr/>
      <dgm:t>
        <a:bodyPr/>
        <a:lstStyle/>
        <a:p>
          <a:endParaRPr lang="en-US"/>
        </a:p>
      </dgm:t>
    </dgm:pt>
  </dgm:ptLst>
  <dgm:cxnLst>
    <dgm:cxn modelId="{4B07AAFE-6F82-48AB-846B-CFD762C15FC2}" type="presOf" srcId="{15279FBE-630F-4658-BEE4-015FDA7218E0}" destId="{0E421830-FC06-4D6C-8DCB-B367EB162811}" srcOrd="1" destOrd="0" presId="urn:microsoft.com/office/officeart/2005/8/layout/radial1"/>
    <dgm:cxn modelId="{DEE21763-C469-4FC2-AABF-D8432EC236A7}" type="presOf" srcId="{336CC7CA-CA6A-4049-BB28-BA8EE7E6975B}" destId="{5D0C9910-BD2B-47EC-8921-AE9CA320E6F2}" srcOrd="0" destOrd="0" presId="urn:microsoft.com/office/officeart/2005/8/layout/radial1"/>
    <dgm:cxn modelId="{7DB116A9-CC92-4432-8376-A461DBE740F2}" type="presOf" srcId="{F39975DC-9621-4136-B1CC-8516BF70F27E}" destId="{384E4556-13E0-4A77-8487-8A2B8B6BB696}" srcOrd="0" destOrd="0" presId="urn:microsoft.com/office/officeart/2005/8/layout/radial1"/>
    <dgm:cxn modelId="{50513AAF-6F13-4707-8D96-5E64BE6CCC10}" type="presOf" srcId="{F8B7197B-0912-4D37-A89E-22ABDC72CF0B}" destId="{18C0C3EF-CC80-4E89-960D-98AC6D2AEA3C}" srcOrd="0" destOrd="0" presId="urn:microsoft.com/office/officeart/2005/8/layout/radial1"/>
    <dgm:cxn modelId="{90C568AF-E46B-41F0-ABAB-323572BBBA4B}" type="presOf" srcId="{A618FCA1-5C79-421A-B8B3-6FB481A678AE}" destId="{140BE56A-E7A4-4050-BA86-5C8FC0B08EFC}" srcOrd="1" destOrd="0" presId="urn:microsoft.com/office/officeart/2005/8/layout/radial1"/>
    <dgm:cxn modelId="{C5568CD9-0C7E-41CA-8ABD-446B4AE994C7}" type="presOf" srcId="{F2C2520F-6DDE-4A2C-A2CF-5CA82287429B}" destId="{DD935097-9584-4CA6-8917-C84AFABF5684}" srcOrd="0" destOrd="0" presId="urn:microsoft.com/office/officeart/2005/8/layout/radial1"/>
    <dgm:cxn modelId="{D87FF3AD-EAF8-43C9-8872-E26B35C91613}" srcId="{CEA53E6F-1489-4891-B556-BD75FC338594}" destId="{F2C2520F-6DDE-4A2C-A2CF-5CA82287429B}" srcOrd="0" destOrd="0" parTransId="{A4BDE718-1956-4550-B469-6170C8222FA4}" sibTransId="{09068B6B-E886-47FB-B524-203C6FDD585C}"/>
    <dgm:cxn modelId="{F8691340-5E73-4D8A-B05C-A1399233D5AA}" type="presOf" srcId="{A618FCA1-5C79-421A-B8B3-6FB481A678AE}" destId="{5861F145-E984-47FA-92B0-029219F46A2D}" srcOrd="0" destOrd="0" presId="urn:microsoft.com/office/officeart/2005/8/layout/radial1"/>
    <dgm:cxn modelId="{8235CF75-BE17-4546-9838-A6EFCDAC9D43}" srcId="{B3EC8E58-3D77-4F11-B886-08B0BAE0F3BB}" destId="{E6D18910-365D-475F-98EE-853DAB2D8330}" srcOrd="0" destOrd="0" parTransId="{179B40BB-2EC2-43D8-8C0F-A35E87ABEE66}" sibTransId="{6CA9D88F-1A89-4023-AD2B-4AD6E448F070}"/>
    <dgm:cxn modelId="{F591EE92-8502-4BA7-99B8-349E0CDFBDE0}" srcId="{F2C2520F-6DDE-4A2C-A2CF-5CA82287429B}" destId="{944AB89F-B153-4689-BC37-5917EE1771BC}" srcOrd="0" destOrd="0" parTransId="{B88379B4-9F96-4D53-A558-1015822BC306}" sibTransId="{0ABDC321-7092-472E-9D9C-DD530CD8C68F}"/>
    <dgm:cxn modelId="{C7EE1629-0B1A-46D7-AEFB-4A8F93551377}" type="presOf" srcId="{C801280F-8661-4A6E-84FD-608D0182463C}" destId="{F1E7CEA8-B8D4-4908-9647-19F592CE256B}" srcOrd="0" destOrd="0" presId="urn:microsoft.com/office/officeart/2005/8/layout/radial1"/>
    <dgm:cxn modelId="{CCC99BF9-2849-47C5-834F-0F3C3E810E8A}" type="presOf" srcId="{B88379B4-9F96-4D53-A558-1015822BC306}" destId="{2C8E89F9-25C4-4F6F-898C-F83DE4928E4E}" srcOrd="1" destOrd="0" presId="urn:microsoft.com/office/officeart/2005/8/layout/radial1"/>
    <dgm:cxn modelId="{F57D9586-0F86-424D-B5AB-4FC20F4AE9C4}" srcId="{F2C2520F-6DDE-4A2C-A2CF-5CA82287429B}" destId="{F8B7197B-0912-4D37-A89E-22ABDC72CF0B}" srcOrd="4" destOrd="0" parTransId="{C801280F-8661-4A6E-84FD-608D0182463C}" sibTransId="{7E6935FE-3863-4D65-8ACC-BC39314A1F26}"/>
    <dgm:cxn modelId="{6B560E4F-6AE5-4262-BD96-E6CD15C6B601}" type="presOf" srcId="{71E9E6F4-7FFA-4D37-BE64-8C46EE91AAF6}" destId="{D2A1FFCD-9395-4C41-9739-E80A24C779F0}" srcOrd="0" destOrd="2" presId="urn:microsoft.com/office/officeart/2005/8/layout/radial1"/>
    <dgm:cxn modelId="{238924B2-4ED0-4EC3-9C8C-5F46A1604D1C}" type="presOf" srcId="{E039A6CD-1CD9-4AFD-AC4B-F2EC0E67DD23}" destId="{E9484712-F520-4D8B-9B59-AEF4B768E5E3}" srcOrd="1" destOrd="0" presId="urn:microsoft.com/office/officeart/2005/8/layout/radial1"/>
    <dgm:cxn modelId="{F5BC14B4-AAE9-429D-A8A6-BB8122BF4111}" type="presOf" srcId="{B3EC8E58-3D77-4F11-B886-08B0BAE0F3BB}" destId="{D2A1FFCD-9395-4C41-9739-E80A24C779F0}" srcOrd="0" destOrd="0" presId="urn:microsoft.com/office/officeart/2005/8/layout/radial1"/>
    <dgm:cxn modelId="{33C99136-771E-4DA3-940F-5458C6E82C4D}" type="presOf" srcId="{CEA53E6F-1489-4891-B556-BD75FC338594}" destId="{B3C611DD-50D5-40CF-9C4B-7330166DD5C1}" srcOrd="0" destOrd="0" presId="urn:microsoft.com/office/officeart/2005/8/layout/radial1"/>
    <dgm:cxn modelId="{D0A48A16-32A6-4FAD-B40B-B561AF863419}" type="presOf" srcId="{E039A6CD-1CD9-4AFD-AC4B-F2EC0E67DD23}" destId="{1968A7E9-7313-4EE1-BA5B-5A2289C37E93}" srcOrd="0" destOrd="0" presId="urn:microsoft.com/office/officeart/2005/8/layout/radial1"/>
    <dgm:cxn modelId="{C05322C8-9DD7-4E6F-9400-245E54EC0C71}" type="presOf" srcId="{C801280F-8661-4A6E-84FD-608D0182463C}" destId="{92CBBC01-BD50-4AB2-9FFE-D959D0F10EFF}" srcOrd="1" destOrd="0" presId="urn:microsoft.com/office/officeart/2005/8/layout/radial1"/>
    <dgm:cxn modelId="{505AE80D-5A0E-4248-B26D-AA80A1FDDDA3}" type="presOf" srcId="{944AB89F-B153-4689-BC37-5917EE1771BC}" destId="{B738B978-8EE1-48B1-A877-26B78C12FE14}" srcOrd="0" destOrd="0" presId="urn:microsoft.com/office/officeart/2005/8/layout/radial1"/>
    <dgm:cxn modelId="{C55AB0FA-D5DB-4BD1-8C69-0A2189D8FCC7}" srcId="{F2C2520F-6DDE-4A2C-A2CF-5CA82287429B}" destId="{336CC7CA-CA6A-4049-BB28-BA8EE7E6975B}" srcOrd="2" destOrd="0" parTransId="{15279FBE-630F-4658-BEE4-015FDA7218E0}" sibTransId="{A80EFC23-ECDA-4FE1-99C6-9F97DAED5685}"/>
    <dgm:cxn modelId="{B02BBD39-8D60-40B1-B9DB-FAC88F0B94B9}" type="presOf" srcId="{B88379B4-9F96-4D53-A558-1015822BC306}" destId="{20BA4F90-5589-44FE-BA20-AEF78154BB7C}" srcOrd="0" destOrd="0" presId="urn:microsoft.com/office/officeart/2005/8/layout/radial1"/>
    <dgm:cxn modelId="{3628C9ED-AEEC-497C-911C-08393A8155A2}" srcId="{F2C2520F-6DDE-4A2C-A2CF-5CA82287429B}" destId="{B3EC8E58-3D77-4F11-B886-08B0BAE0F3BB}" srcOrd="1" destOrd="0" parTransId="{E039A6CD-1CD9-4AFD-AC4B-F2EC0E67DD23}" sibTransId="{F2810CDD-616C-40FF-9094-7741CBFE2670}"/>
    <dgm:cxn modelId="{0FFAD85B-0454-444E-978B-47C5527F1AD8}" srcId="{B3EC8E58-3D77-4F11-B886-08B0BAE0F3BB}" destId="{71E9E6F4-7FFA-4D37-BE64-8C46EE91AAF6}" srcOrd="1" destOrd="0" parTransId="{65741232-C959-4559-89B9-5AE5B3EAA20E}" sibTransId="{9B49E54F-492C-4B1A-836A-956F1BBD03D3}"/>
    <dgm:cxn modelId="{8365CAA4-A1D3-4B29-A84C-5CD9A4EDADE6}" srcId="{F2C2520F-6DDE-4A2C-A2CF-5CA82287429B}" destId="{F39975DC-9621-4136-B1CC-8516BF70F27E}" srcOrd="3" destOrd="0" parTransId="{A618FCA1-5C79-421A-B8B3-6FB481A678AE}" sibTransId="{53D92E2C-7E55-4EE0-ABB5-EB74FC7726F8}"/>
    <dgm:cxn modelId="{95E8B41D-54E1-4370-BC14-905C0494DC07}" type="presOf" srcId="{15279FBE-630F-4658-BEE4-015FDA7218E0}" destId="{0E6F7DB8-F6BC-47F9-84C1-1250EE2BBC36}" srcOrd="0" destOrd="0" presId="urn:microsoft.com/office/officeart/2005/8/layout/radial1"/>
    <dgm:cxn modelId="{7522372E-16D0-4A21-828B-49E767838C20}" type="presOf" srcId="{E6D18910-365D-475F-98EE-853DAB2D8330}" destId="{D2A1FFCD-9395-4C41-9739-E80A24C779F0}" srcOrd="0" destOrd="1" presId="urn:microsoft.com/office/officeart/2005/8/layout/radial1"/>
    <dgm:cxn modelId="{EBCC54E4-6C4C-4BA2-AB0F-789B68C5BC83}" type="presParOf" srcId="{B3C611DD-50D5-40CF-9C4B-7330166DD5C1}" destId="{DD935097-9584-4CA6-8917-C84AFABF5684}" srcOrd="0" destOrd="0" presId="urn:microsoft.com/office/officeart/2005/8/layout/radial1"/>
    <dgm:cxn modelId="{C17F13B9-8376-48F0-B95C-1C5B9F04E44A}" type="presParOf" srcId="{B3C611DD-50D5-40CF-9C4B-7330166DD5C1}" destId="{20BA4F90-5589-44FE-BA20-AEF78154BB7C}" srcOrd="1" destOrd="0" presId="urn:microsoft.com/office/officeart/2005/8/layout/radial1"/>
    <dgm:cxn modelId="{D768E200-0C08-4317-9141-DAB60496969C}" type="presParOf" srcId="{20BA4F90-5589-44FE-BA20-AEF78154BB7C}" destId="{2C8E89F9-25C4-4F6F-898C-F83DE4928E4E}" srcOrd="0" destOrd="0" presId="urn:microsoft.com/office/officeart/2005/8/layout/radial1"/>
    <dgm:cxn modelId="{011B7B16-224B-4A4D-9B0B-272CD14BCF8F}" type="presParOf" srcId="{B3C611DD-50D5-40CF-9C4B-7330166DD5C1}" destId="{B738B978-8EE1-48B1-A877-26B78C12FE14}" srcOrd="2" destOrd="0" presId="urn:microsoft.com/office/officeart/2005/8/layout/radial1"/>
    <dgm:cxn modelId="{BA1FD641-8386-43CC-B855-81706CE433E6}" type="presParOf" srcId="{B3C611DD-50D5-40CF-9C4B-7330166DD5C1}" destId="{1968A7E9-7313-4EE1-BA5B-5A2289C37E93}" srcOrd="3" destOrd="0" presId="urn:microsoft.com/office/officeart/2005/8/layout/radial1"/>
    <dgm:cxn modelId="{B7E31AC9-D9AB-4500-AFBA-A3481F07549B}" type="presParOf" srcId="{1968A7E9-7313-4EE1-BA5B-5A2289C37E93}" destId="{E9484712-F520-4D8B-9B59-AEF4B768E5E3}" srcOrd="0" destOrd="0" presId="urn:microsoft.com/office/officeart/2005/8/layout/radial1"/>
    <dgm:cxn modelId="{D9D91071-A099-4D15-A1F1-AB8AFDCBFF79}" type="presParOf" srcId="{B3C611DD-50D5-40CF-9C4B-7330166DD5C1}" destId="{D2A1FFCD-9395-4C41-9739-E80A24C779F0}" srcOrd="4" destOrd="0" presId="urn:microsoft.com/office/officeart/2005/8/layout/radial1"/>
    <dgm:cxn modelId="{7A7D28D2-4A59-4F41-8A0A-325F780122FE}" type="presParOf" srcId="{B3C611DD-50D5-40CF-9C4B-7330166DD5C1}" destId="{0E6F7DB8-F6BC-47F9-84C1-1250EE2BBC36}" srcOrd="5" destOrd="0" presId="urn:microsoft.com/office/officeart/2005/8/layout/radial1"/>
    <dgm:cxn modelId="{C2F8F17B-ED89-4A8A-9623-769AB6DAC041}" type="presParOf" srcId="{0E6F7DB8-F6BC-47F9-84C1-1250EE2BBC36}" destId="{0E421830-FC06-4D6C-8DCB-B367EB162811}" srcOrd="0" destOrd="0" presId="urn:microsoft.com/office/officeart/2005/8/layout/radial1"/>
    <dgm:cxn modelId="{FAFB4A8E-1EA5-4402-876C-E198996AB85C}" type="presParOf" srcId="{B3C611DD-50D5-40CF-9C4B-7330166DD5C1}" destId="{5D0C9910-BD2B-47EC-8921-AE9CA320E6F2}" srcOrd="6" destOrd="0" presId="urn:microsoft.com/office/officeart/2005/8/layout/radial1"/>
    <dgm:cxn modelId="{DA7B15BD-8B2F-4C81-9ADA-A485AC943C95}" type="presParOf" srcId="{B3C611DD-50D5-40CF-9C4B-7330166DD5C1}" destId="{5861F145-E984-47FA-92B0-029219F46A2D}" srcOrd="7" destOrd="0" presId="urn:microsoft.com/office/officeart/2005/8/layout/radial1"/>
    <dgm:cxn modelId="{D5B2A3C4-33D7-4784-B3E2-AD4DEDE4AE52}" type="presParOf" srcId="{5861F145-E984-47FA-92B0-029219F46A2D}" destId="{140BE56A-E7A4-4050-BA86-5C8FC0B08EFC}" srcOrd="0" destOrd="0" presId="urn:microsoft.com/office/officeart/2005/8/layout/radial1"/>
    <dgm:cxn modelId="{A861891B-D48C-4BD6-B2A0-80C88E146DBA}" type="presParOf" srcId="{B3C611DD-50D5-40CF-9C4B-7330166DD5C1}" destId="{384E4556-13E0-4A77-8487-8A2B8B6BB696}" srcOrd="8" destOrd="0" presId="urn:microsoft.com/office/officeart/2005/8/layout/radial1"/>
    <dgm:cxn modelId="{698634ED-86B3-491E-BA17-B8F0DEAD4A3E}" type="presParOf" srcId="{B3C611DD-50D5-40CF-9C4B-7330166DD5C1}" destId="{F1E7CEA8-B8D4-4908-9647-19F592CE256B}" srcOrd="9" destOrd="0" presId="urn:microsoft.com/office/officeart/2005/8/layout/radial1"/>
    <dgm:cxn modelId="{9C321EE5-34A2-4DFB-BB09-C90099C975B6}" type="presParOf" srcId="{F1E7CEA8-B8D4-4908-9647-19F592CE256B}" destId="{92CBBC01-BD50-4AB2-9FFE-D959D0F10EFF}" srcOrd="0" destOrd="0" presId="urn:microsoft.com/office/officeart/2005/8/layout/radial1"/>
    <dgm:cxn modelId="{5E7FC9E5-3CED-497B-9080-7399448669D7}" type="presParOf" srcId="{B3C611DD-50D5-40CF-9C4B-7330166DD5C1}" destId="{18C0C3EF-CC80-4E89-960D-98AC6D2AEA3C}"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35097-9584-4CA6-8917-C84AFABF5684}">
      <dsp:nvSpPr>
        <dsp:cNvPr id="0" name=""/>
        <dsp:cNvSpPr/>
      </dsp:nvSpPr>
      <dsp:spPr>
        <a:xfrm>
          <a:off x="3136622" y="2370196"/>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chemeClr val="tx1"/>
              </a:solidFill>
              <a:effectLst/>
              <a:latin typeface="Garamond" pitchFamily="18" charset="0"/>
            </a:rPr>
            <a:t>Causes of the Great Depression</a:t>
          </a:r>
        </a:p>
      </dsp:txBody>
      <dsp:txXfrm>
        <a:off x="3400805" y="2634379"/>
        <a:ext cx="1275588" cy="1275588"/>
      </dsp:txXfrm>
    </dsp:sp>
    <dsp:sp modelId="{20BA4F90-5589-44FE-BA20-AEF78154BB7C}">
      <dsp:nvSpPr>
        <dsp:cNvPr id="0" name=""/>
        <dsp:cNvSpPr/>
      </dsp:nvSpPr>
      <dsp:spPr>
        <a:xfrm rot="10185523">
          <a:off x="2009010" y="3514773"/>
          <a:ext cx="1151153" cy="40201"/>
        </a:xfrm>
        <a:custGeom>
          <a:avLst/>
          <a:gdLst/>
          <a:ahLst/>
          <a:cxnLst/>
          <a:rect l="0" t="0" r="0" b="0"/>
          <a:pathLst>
            <a:path>
              <a:moveTo>
                <a:pt x="0" y="20100"/>
              </a:moveTo>
              <a:lnTo>
                <a:pt x="1151153"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55808" y="3506094"/>
        <a:ext cx="57557" cy="57557"/>
      </dsp:txXfrm>
    </dsp:sp>
    <dsp:sp modelId="{B738B978-8EE1-48B1-A877-26B78C12FE14}">
      <dsp:nvSpPr>
        <dsp:cNvPr id="0" name=""/>
        <dsp:cNvSpPr/>
      </dsp:nvSpPr>
      <dsp:spPr>
        <a:xfrm>
          <a:off x="228596" y="2895596"/>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Garamond" pitchFamily="18" charset="0"/>
            </a:rPr>
            <a:t>Monetary Policy</a:t>
          </a:r>
        </a:p>
      </dsp:txBody>
      <dsp:txXfrm>
        <a:off x="492779" y="3159779"/>
        <a:ext cx="1275588" cy="1275588"/>
      </dsp:txXfrm>
    </dsp:sp>
    <dsp:sp modelId="{1968A7E9-7313-4EE1-BA5B-5A2289C37E93}">
      <dsp:nvSpPr>
        <dsp:cNvPr id="0" name=""/>
        <dsp:cNvSpPr/>
      </dsp:nvSpPr>
      <dsp:spPr>
        <a:xfrm rot="13804362">
          <a:off x="2403329" y="2066974"/>
          <a:ext cx="1286829" cy="40201"/>
        </a:xfrm>
        <a:custGeom>
          <a:avLst/>
          <a:gdLst/>
          <a:ahLst/>
          <a:cxnLst/>
          <a:rect l="0" t="0" r="0" b="0"/>
          <a:pathLst>
            <a:path>
              <a:moveTo>
                <a:pt x="0" y="20100"/>
              </a:moveTo>
              <a:lnTo>
                <a:pt x="1286829"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14573" y="2054904"/>
        <a:ext cx="64341" cy="64341"/>
      </dsp:txXfrm>
    </dsp:sp>
    <dsp:sp modelId="{D2A1FFCD-9395-4C41-9739-E80A24C779F0}">
      <dsp:nvSpPr>
        <dsp:cNvPr id="0" name=""/>
        <dsp:cNvSpPr/>
      </dsp:nvSpPr>
      <dsp:spPr>
        <a:xfrm>
          <a:off x="1152910" y="0"/>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Garamond" pitchFamily="18" charset="0"/>
            </a:rPr>
            <a:t>Over Production</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sz="1400" b="1" i="0" u="none" strike="noStrike" kern="1200" cap="none" normalizeH="0" baseline="0" dirty="0" smtClean="0">
              <a:ln>
                <a:noFill/>
              </a:ln>
              <a:solidFill>
                <a:schemeClr val="tx1"/>
              </a:solidFill>
              <a:effectLst/>
              <a:latin typeface="Garamond" pitchFamily="18" charset="0"/>
            </a:rPr>
            <a:t>Industry</a:t>
          </a:r>
        </a:p>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sz="1400" b="1" i="0" u="none" strike="noStrike" kern="1200" cap="none" normalizeH="0" baseline="0" dirty="0" smtClean="0">
              <a:ln>
                <a:noFill/>
              </a:ln>
              <a:solidFill>
                <a:schemeClr val="tx1"/>
              </a:solidFill>
              <a:effectLst/>
              <a:latin typeface="Garamond" pitchFamily="18" charset="0"/>
            </a:rPr>
            <a:t>Agriculture</a:t>
          </a:r>
        </a:p>
      </dsp:txBody>
      <dsp:txXfrm>
        <a:off x="1417093" y="264183"/>
        <a:ext cx="1275588" cy="1275588"/>
      </dsp:txXfrm>
    </dsp:sp>
    <dsp:sp modelId="{0E6F7DB8-F6BC-47F9-84C1-1250EE2BBC36}">
      <dsp:nvSpPr>
        <dsp:cNvPr id="0" name=""/>
        <dsp:cNvSpPr/>
      </dsp:nvSpPr>
      <dsp:spPr>
        <a:xfrm rot="18242323">
          <a:off x="4353908" y="2147809"/>
          <a:ext cx="861227" cy="40201"/>
        </a:xfrm>
        <a:custGeom>
          <a:avLst/>
          <a:gdLst/>
          <a:ahLst/>
          <a:cxnLst/>
          <a:rect l="0" t="0" r="0" b="0"/>
          <a:pathLst>
            <a:path>
              <a:moveTo>
                <a:pt x="0" y="20100"/>
              </a:moveTo>
              <a:lnTo>
                <a:pt x="861227"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2991" y="2146379"/>
        <a:ext cx="43061" cy="43061"/>
      </dsp:txXfrm>
    </dsp:sp>
    <dsp:sp modelId="{5D0C9910-BD2B-47EC-8921-AE9CA320E6F2}">
      <dsp:nvSpPr>
        <dsp:cNvPr id="0" name=""/>
        <dsp:cNvSpPr/>
      </dsp:nvSpPr>
      <dsp:spPr>
        <a:xfrm>
          <a:off x="4628466" y="161668"/>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Garamond" pitchFamily="18" charset="0"/>
            </a:rPr>
            <a:t>Unequal Distribution of Wealth</a:t>
          </a:r>
        </a:p>
      </dsp:txBody>
      <dsp:txXfrm>
        <a:off x="4892649" y="425851"/>
        <a:ext cx="1275588" cy="1275588"/>
      </dsp:txXfrm>
    </dsp:sp>
    <dsp:sp modelId="{5861F145-E984-47FA-92B0-029219F46A2D}">
      <dsp:nvSpPr>
        <dsp:cNvPr id="0" name=""/>
        <dsp:cNvSpPr/>
      </dsp:nvSpPr>
      <dsp:spPr>
        <a:xfrm rot="1194761">
          <a:off x="4861021" y="3705273"/>
          <a:ext cx="857330" cy="40201"/>
        </a:xfrm>
        <a:custGeom>
          <a:avLst/>
          <a:gdLst/>
          <a:ahLst/>
          <a:cxnLst/>
          <a:rect l="0" t="0" r="0" b="0"/>
          <a:pathLst>
            <a:path>
              <a:moveTo>
                <a:pt x="0" y="20100"/>
              </a:moveTo>
              <a:lnTo>
                <a:pt x="857330"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8253" y="3703940"/>
        <a:ext cx="42866" cy="42866"/>
      </dsp:txXfrm>
    </dsp:sp>
    <dsp:sp modelId="{384E4556-13E0-4A77-8487-8A2B8B6BB696}">
      <dsp:nvSpPr>
        <dsp:cNvPr id="0" name=""/>
        <dsp:cNvSpPr/>
      </dsp:nvSpPr>
      <dsp:spPr>
        <a:xfrm>
          <a:off x="5638796" y="3276597"/>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Garamond" pitchFamily="18" charset="0"/>
            </a:rPr>
            <a:t>Stock Market Crash and Financial Panic/Bank Failures</a:t>
          </a:r>
        </a:p>
      </dsp:txBody>
      <dsp:txXfrm>
        <a:off x="5902979" y="3540780"/>
        <a:ext cx="1275588" cy="1275588"/>
      </dsp:txXfrm>
    </dsp:sp>
    <dsp:sp modelId="{F1E7CEA8-B8D4-4908-9647-19F592CE256B}">
      <dsp:nvSpPr>
        <dsp:cNvPr id="0" name=""/>
        <dsp:cNvSpPr/>
      </dsp:nvSpPr>
      <dsp:spPr>
        <a:xfrm rot="6223887">
          <a:off x="3716573" y="4212997"/>
          <a:ext cx="174439" cy="40201"/>
        </a:xfrm>
        <a:custGeom>
          <a:avLst/>
          <a:gdLst/>
          <a:ahLst/>
          <a:cxnLst/>
          <a:rect l="0" t="0" r="0" b="0"/>
          <a:pathLst>
            <a:path>
              <a:moveTo>
                <a:pt x="0" y="20100"/>
              </a:moveTo>
              <a:lnTo>
                <a:pt x="174439"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99432" y="4228737"/>
        <a:ext cx="8721" cy="8721"/>
      </dsp:txXfrm>
    </dsp:sp>
    <dsp:sp modelId="{18C0C3EF-CC80-4E89-960D-98AC6D2AEA3C}">
      <dsp:nvSpPr>
        <dsp:cNvPr id="0" name=""/>
        <dsp:cNvSpPr/>
      </dsp:nvSpPr>
      <dsp:spPr>
        <a:xfrm>
          <a:off x="2667008" y="4292045"/>
          <a:ext cx="1803954" cy="1803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Garamond" pitchFamily="18" charset="0"/>
            </a:rPr>
            <a:t>High Tariffs &amp; War Debts</a:t>
          </a:r>
        </a:p>
      </dsp:txBody>
      <dsp:txXfrm>
        <a:off x="2931191" y="4556228"/>
        <a:ext cx="1275588" cy="127558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FB84B-0DA0-4201-B12C-D18EBA1180D4}" type="datetimeFigureOut">
              <a:rPr lang="en-US" smtClean="0"/>
              <a:pPr/>
              <a:t>5/3/18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0FEAD-2EA6-480B-A835-5483179BCE23}" type="slidenum">
              <a:rPr lang="en-US" smtClean="0"/>
              <a:pPr/>
              <a:t>‹#›</a:t>
            </a:fld>
            <a:endParaRPr lang="en-US"/>
          </a:p>
        </p:txBody>
      </p:sp>
    </p:spTree>
    <p:extLst>
      <p:ext uri="{BB962C8B-B14F-4D97-AF65-F5344CB8AC3E}">
        <p14:creationId xmlns:p14="http://schemas.microsoft.com/office/powerpoint/2010/main" val="353406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F319D-9E07-4B67-8FE7-41B4DD483E9B}" type="slidenum">
              <a:rPr lang="en-US"/>
              <a:pPr/>
              <a:t>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38559-BA05-4B57-AFB9-E9A1890A004E}" type="slidenum">
              <a:rPr lang="en-US"/>
              <a:pPr/>
              <a:t>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C377B-BE2D-4A27-B9D8-54AB04825ED5}" type="slidenum">
              <a:rPr lang="en-US"/>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B8997-AC72-4FA9-ADFC-5BD245A5BF40}" type="slidenum">
              <a:rPr lang="en-US"/>
              <a:pPr/>
              <a:t>8</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9A1C5-39C4-4D5C-8A09-54D349DD2D90}" type="slidenum">
              <a:rPr lang="en-US" smtClean="0"/>
              <a:pPr/>
              <a:t>‹#›</a:t>
            </a:fld>
            <a:endParaRPr lang="en-US"/>
          </a:p>
        </p:txBody>
      </p:sp>
    </p:spTree>
    <p:extLst>
      <p:ext uri="{BB962C8B-B14F-4D97-AF65-F5344CB8AC3E}">
        <p14:creationId xmlns:p14="http://schemas.microsoft.com/office/powerpoint/2010/main" val="9227476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09FC5-32A3-471A-9C06-9F52F1FC9CAB}" type="slidenum">
              <a:rPr lang="en-US" smtClean="0"/>
              <a:pPr/>
              <a:t>‹#›</a:t>
            </a:fld>
            <a:endParaRPr lang="en-US"/>
          </a:p>
        </p:txBody>
      </p:sp>
    </p:spTree>
    <p:extLst>
      <p:ext uri="{BB962C8B-B14F-4D97-AF65-F5344CB8AC3E}">
        <p14:creationId xmlns:p14="http://schemas.microsoft.com/office/powerpoint/2010/main" val="28069777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25C3B-A69D-4F56-B0B9-CDAC2525A4E3}" type="slidenum">
              <a:rPr lang="en-US" smtClean="0"/>
              <a:pPr/>
              <a:t>‹#›</a:t>
            </a:fld>
            <a:endParaRPr lang="en-US"/>
          </a:p>
        </p:txBody>
      </p:sp>
    </p:spTree>
    <p:extLst>
      <p:ext uri="{BB962C8B-B14F-4D97-AF65-F5344CB8AC3E}">
        <p14:creationId xmlns:p14="http://schemas.microsoft.com/office/powerpoint/2010/main" val="27579061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EEEB8F-5318-4214-B0B0-37C2ED6CD569}" type="slidenum">
              <a:rPr lang="en-US"/>
              <a:pPr/>
              <a:t>‹#›</a:t>
            </a:fld>
            <a:endParaRPr lang="en-US"/>
          </a:p>
        </p:txBody>
      </p:sp>
    </p:spTree>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64D85DC-86EF-4767-A05D-A559356FA57A}" type="slidenum">
              <a:rPr lang="en-US"/>
              <a:pPr/>
              <a:t>‹#›</a:t>
            </a:fld>
            <a:endParaRPr lang="en-US"/>
          </a:p>
        </p:txBody>
      </p:sp>
    </p:spTree>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46AC1CB-6839-4597-B3E9-5CB21B86F18F}" type="slidenum">
              <a:rPr lang="en-US"/>
              <a:pPr/>
              <a:t>‹#›</a:t>
            </a:fld>
            <a:endParaRPr lang="en-US"/>
          </a:p>
        </p:txBody>
      </p:sp>
    </p:spTree>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03AF67E-E85E-4D5A-A15E-969FFEB3F7F7}"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57BE-03D1-4CBC-AF52-886BA63B9B10}" type="slidenum">
              <a:rPr lang="en-US" smtClean="0"/>
              <a:pPr/>
              <a:t>‹#›</a:t>
            </a:fld>
            <a:endParaRPr lang="en-US"/>
          </a:p>
        </p:txBody>
      </p:sp>
    </p:spTree>
    <p:extLst>
      <p:ext uri="{BB962C8B-B14F-4D97-AF65-F5344CB8AC3E}">
        <p14:creationId xmlns:p14="http://schemas.microsoft.com/office/powerpoint/2010/main" val="33529142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BA8-D7F9-4687-8204-B5690203BFB0}" type="slidenum">
              <a:rPr lang="en-US" smtClean="0"/>
              <a:pPr/>
              <a:t>‹#›</a:t>
            </a:fld>
            <a:endParaRPr lang="en-US"/>
          </a:p>
        </p:txBody>
      </p:sp>
    </p:spTree>
    <p:extLst>
      <p:ext uri="{BB962C8B-B14F-4D97-AF65-F5344CB8AC3E}">
        <p14:creationId xmlns:p14="http://schemas.microsoft.com/office/powerpoint/2010/main" val="26162025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280BA-98BB-45B0-B91E-92646CB41046}" type="slidenum">
              <a:rPr lang="en-US" smtClean="0"/>
              <a:pPr/>
              <a:t>‹#›</a:t>
            </a:fld>
            <a:endParaRPr lang="en-US"/>
          </a:p>
        </p:txBody>
      </p:sp>
    </p:spTree>
    <p:extLst>
      <p:ext uri="{BB962C8B-B14F-4D97-AF65-F5344CB8AC3E}">
        <p14:creationId xmlns:p14="http://schemas.microsoft.com/office/powerpoint/2010/main" val="32767881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C38AD-C289-4C2F-B676-6E6202368950}" type="slidenum">
              <a:rPr lang="en-US" smtClean="0"/>
              <a:pPr/>
              <a:t>‹#›</a:t>
            </a:fld>
            <a:endParaRPr lang="en-US"/>
          </a:p>
        </p:txBody>
      </p:sp>
    </p:spTree>
    <p:extLst>
      <p:ext uri="{BB962C8B-B14F-4D97-AF65-F5344CB8AC3E}">
        <p14:creationId xmlns:p14="http://schemas.microsoft.com/office/powerpoint/2010/main" val="33136057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8C952-61AE-49AB-9D29-5825F75F689A}" type="slidenum">
              <a:rPr lang="en-US" smtClean="0"/>
              <a:pPr/>
              <a:t>‹#›</a:t>
            </a:fld>
            <a:endParaRPr lang="en-US"/>
          </a:p>
        </p:txBody>
      </p:sp>
    </p:spTree>
    <p:extLst>
      <p:ext uri="{BB962C8B-B14F-4D97-AF65-F5344CB8AC3E}">
        <p14:creationId xmlns:p14="http://schemas.microsoft.com/office/powerpoint/2010/main" val="9844761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2980B-594B-406A-B235-6603AFB177B0}" type="slidenum">
              <a:rPr lang="en-US" smtClean="0"/>
              <a:pPr/>
              <a:t>‹#›</a:t>
            </a:fld>
            <a:endParaRPr lang="en-US"/>
          </a:p>
        </p:txBody>
      </p:sp>
    </p:spTree>
    <p:extLst>
      <p:ext uri="{BB962C8B-B14F-4D97-AF65-F5344CB8AC3E}">
        <p14:creationId xmlns:p14="http://schemas.microsoft.com/office/powerpoint/2010/main" val="31079702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57BB7-CC34-4DB7-BBFC-03EB673F09E2}" type="slidenum">
              <a:rPr lang="en-US" smtClean="0"/>
              <a:pPr/>
              <a:t>‹#›</a:t>
            </a:fld>
            <a:endParaRPr lang="en-US"/>
          </a:p>
        </p:txBody>
      </p:sp>
    </p:spTree>
    <p:extLst>
      <p:ext uri="{BB962C8B-B14F-4D97-AF65-F5344CB8AC3E}">
        <p14:creationId xmlns:p14="http://schemas.microsoft.com/office/powerpoint/2010/main" val="11189193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7A03-6990-4050-A1A9-79C2293AB836}" type="slidenum">
              <a:rPr lang="en-US" smtClean="0"/>
              <a:pPr/>
              <a:t>‹#›</a:t>
            </a:fld>
            <a:endParaRPr lang="en-US"/>
          </a:p>
        </p:txBody>
      </p:sp>
    </p:spTree>
    <p:extLst>
      <p:ext uri="{BB962C8B-B14F-4D97-AF65-F5344CB8AC3E}">
        <p14:creationId xmlns:p14="http://schemas.microsoft.com/office/powerpoint/2010/main" val="26364216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5C781-CF0E-4895-B317-5AD6E4006E43}" type="slidenum">
              <a:rPr lang="en-US" smtClean="0"/>
              <a:pPr/>
              <a:t>‹#›</a:t>
            </a:fld>
            <a:endParaRPr lang="en-US"/>
          </a:p>
        </p:txBody>
      </p:sp>
    </p:spTree>
    <p:extLst>
      <p:ext uri="{BB962C8B-B14F-4D97-AF65-F5344CB8AC3E}">
        <p14:creationId xmlns:p14="http://schemas.microsoft.com/office/powerpoint/2010/main" val="28781464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90600" y="1219200"/>
            <a:ext cx="7467600" cy="1446550"/>
          </a:xfrm>
          <a:prstGeom prst="rect">
            <a:avLst/>
          </a:prstGeom>
        </p:spPr>
        <p:txBody>
          <a:bodyPr wrap="square">
            <a:spAutoFit/>
          </a:bodyPr>
          <a:lstStyle/>
          <a:p>
            <a:r>
              <a:rPr lang="en-US" sz="4400" dirty="0" smtClean="0">
                <a:latin typeface="Garamond" pitchFamily="18" charset="0"/>
              </a:rPr>
              <a:t>Analyze 5 main causes of the Great Depression.</a:t>
            </a:r>
            <a:endParaRPr lang="en-US" sz="4400" dirty="0">
              <a:latin typeface="Garamond" pitchFamily="18" charset="0"/>
            </a:endParaRP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itchFamily="18" charset="0"/>
              </a:rPr>
              <a:t>Stock Market Crash</a:t>
            </a:r>
            <a:endParaRPr lang="en-US" dirty="0">
              <a:latin typeface="Garamond" pitchFamily="18" charset="0"/>
            </a:endParaRPr>
          </a:p>
        </p:txBody>
      </p:sp>
      <p:sp>
        <p:nvSpPr>
          <p:cNvPr id="4" name="TextBox 3"/>
          <p:cNvSpPr txBox="1"/>
          <p:nvPr/>
        </p:nvSpPr>
        <p:spPr>
          <a:xfrm>
            <a:off x="762000" y="2286000"/>
            <a:ext cx="2743200" cy="3046988"/>
          </a:xfrm>
          <a:prstGeom prst="rect">
            <a:avLst/>
          </a:prstGeom>
          <a:noFill/>
        </p:spPr>
        <p:txBody>
          <a:bodyPr wrap="square" rtlCol="0">
            <a:spAutoFit/>
          </a:bodyPr>
          <a:lstStyle/>
          <a:p>
            <a:pPr marL="457200" indent="-457200">
              <a:buAutoNum type="arabicParenR"/>
            </a:pPr>
            <a:r>
              <a:rPr lang="en-US" dirty="0" smtClean="0"/>
              <a:t>What were the causes of the 1929 stock market crash?</a:t>
            </a:r>
          </a:p>
          <a:p>
            <a:pPr marL="457200" indent="-457200">
              <a:buAutoNum type="arabicParenR"/>
            </a:pPr>
            <a:endParaRPr lang="en-US" dirty="0" smtClean="0"/>
          </a:p>
          <a:p>
            <a:pPr marL="457200" indent="-457200">
              <a:buAutoNum type="arabicParenR"/>
            </a:pPr>
            <a:r>
              <a:rPr lang="en-US" dirty="0" smtClean="0"/>
              <a:t>What is “buying on the margin”?</a:t>
            </a:r>
          </a:p>
          <a:p>
            <a:pPr marL="457200" indent="-457200">
              <a:buAutoNum type="arabicParenR"/>
            </a:pP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9" name="Picture 3" descr="1929dow"/>
          <p:cNvPicPr>
            <a:picLocks noGrp="1" noChangeAspect="1" noChangeArrowheads="1"/>
          </p:cNvPicPr>
          <p:nvPr>
            <p:ph sz="half" idx="2"/>
          </p:nvPr>
        </p:nvPicPr>
        <p:blipFill>
          <a:blip r:embed="rId2" cstate="print"/>
          <a:srcRect/>
          <a:stretch>
            <a:fillRect/>
          </a:stretch>
        </p:blipFill>
        <p:spPr>
          <a:xfrm>
            <a:off x="381000" y="1143000"/>
            <a:ext cx="8458200" cy="5410200"/>
          </a:xfrm>
          <a:noFill/>
          <a:ln/>
        </p:spPr>
      </p:pic>
      <p:sp>
        <p:nvSpPr>
          <p:cNvPr id="4" name="Rectangle 2"/>
          <p:cNvSpPr txBox="1">
            <a:spLocks noChangeArrowheads="1"/>
          </p:cNvSpPr>
          <p:nvPr/>
        </p:nvSpPr>
        <p:spPr>
          <a:xfrm>
            <a:off x="685800" y="228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How did $30,000,000,000 evaporate?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457200" y="1676400"/>
            <a:ext cx="3505200" cy="4114800"/>
          </a:xfrm>
        </p:spPr>
        <p:txBody>
          <a:bodyPr/>
          <a:lstStyle/>
          <a:p>
            <a:pPr>
              <a:buNone/>
            </a:pPr>
            <a:r>
              <a:rPr lang="en-US" sz="2800" dirty="0" smtClean="0">
                <a:latin typeface="Garamond" pitchFamily="18" charset="0"/>
              </a:rPr>
              <a:t>Investors </a:t>
            </a:r>
            <a:r>
              <a:rPr lang="en-US" sz="2800" dirty="0">
                <a:latin typeface="Garamond" pitchFamily="18" charset="0"/>
              </a:rPr>
              <a:t>would buy stock that they thought would quickly rise in value, once the price went as high as the investor thought it would go they sold.</a:t>
            </a:r>
          </a:p>
          <a:p>
            <a:endParaRPr lang="en-US" sz="2800" dirty="0"/>
          </a:p>
        </p:txBody>
      </p:sp>
      <p:pic>
        <p:nvPicPr>
          <p:cNvPr id="14345" name="Picture 9" descr="Stock Market"/>
          <p:cNvPicPr>
            <a:picLocks noGrp="1" noChangeAspect="1" noChangeArrowheads="1"/>
          </p:cNvPicPr>
          <p:nvPr>
            <p:ph sz="quarter" idx="2"/>
          </p:nvPr>
        </p:nvPicPr>
        <p:blipFill>
          <a:blip r:embed="rId2" cstate="print"/>
          <a:srcRect/>
          <a:stretch>
            <a:fillRect/>
          </a:stretch>
        </p:blipFill>
        <p:spPr>
          <a:xfrm>
            <a:off x="4724400" y="1828800"/>
            <a:ext cx="4038600" cy="3352800"/>
          </a:xfrm>
          <a:noFill/>
          <a:ln/>
        </p:spPr>
      </p:pic>
      <p:sp>
        <p:nvSpPr>
          <p:cNvPr id="5"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Speculation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838200" y="1676400"/>
            <a:ext cx="7010400" cy="3200400"/>
          </a:xfrm>
        </p:spPr>
        <p:txBody>
          <a:bodyPr/>
          <a:lstStyle/>
          <a:p>
            <a:pPr>
              <a:buNone/>
            </a:pPr>
            <a:r>
              <a:rPr lang="en-US" sz="2800" dirty="0" smtClean="0">
                <a:latin typeface="Garamond" pitchFamily="18" charset="0"/>
              </a:rPr>
              <a:t>Investors </a:t>
            </a:r>
            <a:r>
              <a:rPr lang="en-US" sz="2800" dirty="0">
                <a:latin typeface="Garamond" pitchFamily="18" charset="0"/>
              </a:rPr>
              <a:t>only had to put </a:t>
            </a:r>
            <a:r>
              <a:rPr lang="en-US" sz="2800" dirty="0" smtClean="0">
                <a:latin typeface="Garamond" pitchFamily="18" charset="0"/>
              </a:rPr>
              <a:t>5% </a:t>
            </a:r>
            <a:r>
              <a:rPr lang="en-US" sz="2800" dirty="0">
                <a:latin typeface="Garamond" pitchFamily="18" charset="0"/>
              </a:rPr>
              <a:t>of the stock value </a:t>
            </a:r>
            <a:r>
              <a:rPr lang="en-US" sz="2800" dirty="0" smtClean="0">
                <a:latin typeface="Garamond" pitchFamily="18" charset="0"/>
              </a:rPr>
              <a:t>down; </a:t>
            </a:r>
            <a:r>
              <a:rPr lang="en-US" sz="2800" dirty="0">
                <a:latin typeface="Garamond" pitchFamily="18" charset="0"/>
              </a:rPr>
              <a:t>the stockbroker </a:t>
            </a:r>
            <a:r>
              <a:rPr lang="en-US" sz="2800" dirty="0" smtClean="0">
                <a:latin typeface="Garamond" pitchFamily="18" charset="0"/>
              </a:rPr>
              <a:t>loaned the money they </a:t>
            </a:r>
            <a:r>
              <a:rPr lang="en-US" sz="2800" dirty="0">
                <a:latin typeface="Garamond" pitchFamily="18" charset="0"/>
              </a:rPr>
              <a:t>didn’t have</a:t>
            </a:r>
          </a:p>
        </p:txBody>
      </p:sp>
      <p:sp>
        <p:nvSpPr>
          <p:cNvPr id="4"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Buying on Margin</a:t>
            </a:r>
          </a:p>
        </p:txBody>
      </p:sp>
      <p:pic>
        <p:nvPicPr>
          <p:cNvPr id="24578" name="Picture 2" descr="http://media-2.web.britannica.com/eb-media/56/71256-004-0692912A.jpg"/>
          <p:cNvPicPr>
            <a:picLocks noChangeAspect="1" noChangeArrowheads="1"/>
          </p:cNvPicPr>
          <p:nvPr/>
        </p:nvPicPr>
        <p:blipFill>
          <a:blip r:embed="rId2" cstate="print"/>
          <a:srcRect/>
          <a:stretch>
            <a:fillRect/>
          </a:stretch>
        </p:blipFill>
        <p:spPr bwMode="auto">
          <a:xfrm>
            <a:off x="1828800" y="3524249"/>
            <a:ext cx="5105400" cy="3333751"/>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81000" y="1600200"/>
            <a:ext cx="4038600" cy="3306763"/>
          </a:xfrm>
        </p:spPr>
        <p:txBody>
          <a:bodyPr>
            <a:normAutofit fontScale="92500"/>
          </a:bodyPr>
          <a:lstStyle/>
          <a:p>
            <a:pPr>
              <a:buNone/>
            </a:pPr>
            <a:r>
              <a:rPr lang="en-US" sz="2800" dirty="0" smtClean="0">
                <a:latin typeface="Garamond" pitchFamily="18" charset="0"/>
              </a:rPr>
              <a:t>Banks loaned </a:t>
            </a:r>
            <a:r>
              <a:rPr lang="en-US" sz="2800" dirty="0">
                <a:latin typeface="Garamond" pitchFamily="18" charset="0"/>
              </a:rPr>
              <a:t>stock brokers money for the </a:t>
            </a:r>
            <a:r>
              <a:rPr lang="en-US" sz="2800" i="1" dirty="0" smtClean="0">
                <a:latin typeface="Garamond" pitchFamily="18" charset="0"/>
              </a:rPr>
              <a:t>margin </a:t>
            </a:r>
            <a:r>
              <a:rPr lang="en-US" sz="2800" i="1" dirty="0">
                <a:latin typeface="Garamond" pitchFamily="18" charset="0"/>
              </a:rPr>
              <a:t>loans</a:t>
            </a:r>
            <a:r>
              <a:rPr lang="en-US" sz="2800" dirty="0">
                <a:latin typeface="Garamond" pitchFamily="18" charset="0"/>
              </a:rPr>
              <a:t>, they used the savings people had deposited in the bank for these loans.  </a:t>
            </a:r>
            <a:endParaRPr lang="en-US" sz="2800" dirty="0" smtClean="0">
              <a:latin typeface="Garamond" pitchFamily="18" charset="0"/>
            </a:endParaRPr>
          </a:p>
          <a:p>
            <a:pPr>
              <a:buNone/>
            </a:pPr>
            <a:endParaRPr lang="en-US" sz="2800" dirty="0">
              <a:latin typeface="Garamond" pitchFamily="18" charset="0"/>
            </a:endParaRPr>
          </a:p>
          <a:p>
            <a:pPr>
              <a:buNone/>
            </a:pPr>
            <a:r>
              <a:rPr lang="en-US" sz="2800" dirty="0" smtClean="0">
                <a:latin typeface="Garamond" pitchFamily="18" charset="0"/>
              </a:rPr>
              <a:t>The </a:t>
            </a:r>
            <a:r>
              <a:rPr lang="en-US" sz="2800" dirty="0">
                <a:latin typeface="Garamond" pitchFamily="18" charset="0"/>
              </a:rPr>
              <a:t>savings </a:t>
            </a:r>
            <a:r>
              <a:rPr lang="en-US" sz="2800" dirty="0" smtClean="0">
                <a:latin typeface="Garamond" pitchFamily="18" charset="0"/>
              </a:rPr>
              <a:t>were </a:t>
            </a:r>
            <a:r>
              <a:rPr lang="en-US" sz="2800" dirty="0">
                <a:latin typeface="Garamond" pitchFamily="18" charset="0"/>
              </a:rPr>
              <a:t>not insured.</a:t>
            </a:r>
          </a:p>
          <a:p>
            <a:endParaRPr lang="en-US" sz="2800" dirty="0"/>
          </a:p>
        </p:txBody>
      </p:sp>
      <p:sp>
        <p:nvSpPr>
          <p:cNvPr id="5"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Banks</a:t>
            </a:r>
          </a:p>
        </p:txBody>
      </p:sp>
      <p:pic>
        <p:nvPicPr>
          <p:cNvPr id="23554" name="Picture 2" descr="http://bp1.blogger.com/_473nrD5vEv8/R9vBL2U94zI/AAAAAAAAAVs/hfb2OD0BzJ0/s400/run-on-bank.jpg"/>
          <p:cNvPicPr>
            <a:picLocks noChangeAspect="1" noChangeArrowheads="1"/>
          </p:cNvPicPr>
          <p:nvPr/>
        </p:nvPicPr>
        <p:blipFill>
          <a:blip r:embed="rId2" cstate="print"/>
          <a:srcRect/>
          <a:stretch>
            <a:fillRect/>
          </a:stretch>
        </p:blipFill>
        <p:spPr bwMode="auto">
          <a:xfrm>
            <a:off x="4876800" y="1752600"/>
            <a:ext cx="3810000" cy="2867025"/>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p:cTn id="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638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638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4419600" y="1447800"/>
            <a:ext cx="4724400" cy="5410200"/>
          </a:xfrm>
        </p:spPr>
        <p:txBody>
          <a:bodyPr/>
          <a:lstStyle/>
          <a:p>
            <a:pPr marL="609600" indent="-609600">
              <a:lnSpc>
                <a:spcPct val="90000"/>
              </a:lnSpc>
              <a:buNone/>
            </a:pPr>
            <a:endParaRPr lang="en-US" sz="2800" dirty="0">
              <a:latin typeface="Garamond" pitchFamily="18" charset="0"/>
            </a:endParaRPr>
          </a:p>
          <a:p>
            <a:pPr marL="609600" indent="-609600">
              <a:lnSpc>
                <a:spcPct val="90000"/>
              </a:lnSpc>
              <a:buNone/>
            </a:pPr>
            <a:r>
              <a:rPr lang="en-US" sz="2000" dirty="0">
                <a:latin typeface="Garamond" pitchFamily="18" charset="0"/>
              </a:rPr>
              <a:t>By August 1929, 6 billion loaned </a:t>
            </a:r>
            <a:r>
              <a:rPr lang="en-US" sz="2000" dirty="0" smtClean="0">
                <a:latin typeface="Garamond" pitchFamily="18" charset="0"/>
              </a:rPr>
              <a:t>out</a:t>
            </a:r>
            <a:endParaRPr lang="en-US" sz="2000" dirty="0">
              <a:latin typeface="Garamond" pitchFamily="18" charset="0"/>
            </a:endParaRPr>
          </a:p>
          <a:p>
            <a:pPr marL="609600" indent="-609600">
              <a:lnSpc>
                <a:spcPct val="90000"/>
              </a:lnSpc>
              <a:buNone/>
            </a:pPr>
            <a:r>
              <a:rPr lang="en-US" sz="2000" dirty="0">
                <a:latin typeface="Garamond" pitchFamily="18" charset="0"/>
              </a:rPr>
              <a:t>Some investors realize market is saturated</a:t>
            </a:r>
          </a:p>
          <a:p>
            <a:pPr marL="609600" indent="-609600">
              <a:lnSpc>
                <a:spcPct val="90000"/>
              </a:lnSpc>
              <a:buNone/>
            </a:pPr>
            <a:r>
              <a:rPr lang="en-US" sz="2000" dirty="0">
                <a:latin typeface="Garamond" pitchFamily="18" charset="0"/>
              </a:rPr>
              <a:t>Investors begin to sell stock, causing prices to drop</a:t>
            </a:r>
          </a:p>
          <a:p>
            <a:pPr marL="609600" indent="-609600">
              <a:lnSpc>
                <a:spcPct val="90000"/>
              </a:lnSpc>
              <a:buNone/>
            </a:pPr>
            <a:r>
              <a:rPr lang="en-US" sz="2000" dirty="0">
                <a:latin typeface="Garamond" pitchFamily="18" charset="0"/>
              </a:rPr>
              <a:t>As prices </a:t>
            </a:r>
            <a:r>
              <a:rPr lang="en-US" sz="2000" dirty="0" smtClean="0">
                <a:latin typeface="Garamond" pitchFamily="18" charset="0"/>
              </a:rPr>
              <a:t>drop, </a:t>
            </a:r>
            <a:r>
              <a:rPr lang="en-US" sz="2000" dirty="0">
                <a:latin typeface="Garamond" pitchFamily="18" charset="0"/>
              </a:rPr>
              <a:t>brokers call in </a:t>
            </a:r>
            <a:r>
              <a:rPr lang="en-US" sz="2000">
                <a:latin typeface="Garamond" pitchFamily="18" charset="0"/>
              </a:rPr>
              <a:t>their </a:t>
            </a:r>
            <a:r>
              <a:rPr lang="en-US" sz="2000" smtClean="0">
                <a:latin typeface="Garamond" pitchFamily="18" charset="0"/>
              </a:rPr>
              <a:t>loans</a:t>
            </a:r>
            <a:endParaRPr lang="en-US" sz="2000" dirty="0">
              <a:latin typeface="Garamond" pitchFamily="18" charset="0"/>
            </a:endParaRPr>
          </a:p>
          <a:p>
            <a:pPr marL="609600" indent="-609600">
              <a:lnSpc>
                <a:spcPct val="90000"/>
              </a:lnSpc>
              <a:buNone/>
            </a:pPr>
            <a:r>
              <a:rPr lang="en-US" sz="2000" dirty="0">
                <a:latin typeface="Garamond" pitchFamily="18" charset="0"/>
              </a:rPr>
              <a:t>Investors do not have the cash to payoff the loans</a:t>
            </a:r>
          </a:p>
          <a:p>
            <a:pPr marL="609600" indent="-609600">
              <a:lnSpc>
                <a:spcPct val="90000"/>
              </a:lnSpc>
              <a:buNone/>
            </a:pPr>
            <a:r>
              <a:rPr lang="en-US" sz="2000" dirty="0">
                <a:latin typeface="Garamond" pitchFamily="18" charset="0"/>
              </a:rPr>
              <a:t>Brokers enforce sales of </a:t>
            </a:r>
            <a:r>
              <a:rPr lang="en-US" sz="2000" dirty="0" smtClean="0">
                <a:latin typeface="Garamond" pitchFamily="18" charset="0"/>
              </a:rPr>
              <a:t>stock </a:t>
            </a:r>
            <a:r>
              <a:rPr lang="en-US" sz="2000" dirty="0">
                <a:latin typeface="Garamond" pitchFamily="18" charset="0"/>
              </a:rPr>
              <a:t>to payoff the loans</a:t>
            </a:r>
          </a:p>
          <a:p>
            <a:pPr marL="609600" indent="-609600">
              <a:lnSpc>
                <a:spcPct val="90000"/>
              </a:lnSpc>
              <a:buNone/>
            </a:pPr>
            <a:r>
              <a:rPr lang="en-US" sz="2000" dirty="0">
                <a:latin typeface="Garamond" pitchFamily="18" charset="0"/>
              </a:rPr>
              <a:t>Prices drop more, causing panic sales of stock </a:t>
            </a:r>
          </a:p>
          <a:p>
            <a:pPr marL="609600" indent="-609600">
              <a:lnSpc>
                <a:spcPct val="90000"/>
              </a:lnSpc>
              <a:buNone/>
            </a:pPr>
            <a:r>
              <a:rPr lang="en-US" sz="2000" dirty="0">
                <a:latin typeface="Garamond" pitchFamily="18" charset="0"/>
              </a:rPr>
              <a:t>Prices drop dramatically and money evaporates into thin </a:t>
            </a:r>
            <a:r>
              <a:rPr lang="en-US" sz="2000" dirty="0" smtClean="0">
                <a:latin typeface="Garamond" pitchFamily="18" charset="0"/>
              </a:rPr>
              <a:t>air</a:t>
            </a:r>
            <a:endParaRPr lang="en-US" sz="2000" dirty="0">
              <a:latin typeface="Garamond" pitchFamily="18" charset="0"/>
            </a:endParaRPr>
          </a:p>
        </p:txBody>
      </p:sp>
      <p:sp>
        <p:nvSpPr>
          <p:cNvPr id="4"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The Crash</a:t>
            </a:r>
          </a:p>
        </p:txBody>
      </p:sp>
      <p:pic>
        <p:nvPicPr>
          <p:cNvPr id="5" name="Picture 2" descr="[great+depression+selling+car.jpg]"/>
          <p:cNvPicPr>
            <a:picLocks noChangeAspect="1" noChangeArrowheads="1"/>
          </p:cNvPicPr>
          <p:nvPr/>
        </p:nvPicPr>
        <p:blipFill>
          <a:blip r:embed="rId2" cstate="print"/>
          <a:srcRect/>
          <a:stretch>
            <a:fillRect/>
          </a:stretch>
        </p:blipFill>
        <p:spPr bwMode="auto">
          <a:xfrm>
            <a:off x="0" y="2057400"/>
            <a:ext cx="4218795" cy="3276600"/>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14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6">
                                            <p:txEl>
                                              <p:pRg st="2" end="2"/>
                                            </p:txEl>
                                          </p:spTgt>
                                        </p:tgtEl>
                                        <p:attrNameLst>
                                          <p:attrName>style.visibility</p:attrName>
                                        </p:attrNameLst>
                                      </p:cBhvr>
                                      <p:to>
                                        <p:strVal val="visible"/>
                                      </p:to>
                                    </p:set>
                                    <p:anim calcmode="lin" valueType="num">
                                      <p:cBhvr>
                                        <p:cTn id="14" dur="500" fill="hold"/>
                                        <p:tgtEl>
                                          <p:spTgt spid="614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14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1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6">
                                            <p:txEl>
                                              <p:pRg st="3" end="3"/>
                                            </p:txEl>
                                          </p:spTgt>
                                        </p:tgtEl>
                                        <p:attrNameLst>
                                          <p:attrName>style.visibility</p:attrName>
                                        </p:attrNameLst>
                                      </p:cBhvr>
                                      <p:to>
                                        <p:strVal val="visible"/>
                                      </p:to>
                                    </p:set>
                                    <p:anim calcmode="lin" valueType="num">
                                      <p:cBhvr>
                                        <p:cTn id="21" dur="500" fill="hold"/>
                                        <p:tgtEl>
                                          <p:spTgt spid="614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14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14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146">
                                            <p:txEl>
                                              <p:pRg st="4" end="4"/>
                                            </p:txEl>
                                          </p:spTgt>
                                        </p:tgtEl>
                                        <p:attrNameLst>
                                          <p:attrName>style.visibility</p:attrName>
                                        </p:attrNameLst>
                                      </p:cBhvr>
                                      <p:to>
                                        <p:strVal val="visible"/>
                                      </p:to>
                                    </p:set>
                                    <p:anim calcmode="lin" valueType="num">
                                      <p:cBhvr>
                                        <p:cTn id="28" dur="500" fill="hold"/>
                                        <p:tgtEl>
                                          <p:spTgt spid="614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14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14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6">
                                            <p:txEl>
                                              <p:pRg st="5" end="5"/>
                                            </p:txEl>
                                          </p:spTgt>
                                        </p:tgtEl>
                                        <p:attrNameLst>
                                          <p:attrName>style.visibility</p:attrName>
                                        </p:attrNameLst>
                                      </p:cBhvr>
                                      <p:to>
                                        <p:strVal val="visible"/>
                                      </p:to>
                                    </p:set>
                                    <p:anim calcmode="lin" valueType="num">
                                      <p:cBhvr>
                                        <p:cTn id="35" dur="500" fill="hold"/>
                                        <p:tgtEl>
                                          <p:spTgt spid="614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614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61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146">
                                            <p:txEl>
                                              <p:pRg st="6" end="6"/>
                                            </p:txEl>
                                          </p:spTgt>
                                        </p:tgtEl>
                                        <p:attrNameLst>
                                          <p:attrName>style.visibility</p:attrName>
                                        </p:attrNameLst>
                                      </p:cBhvr>
                                      <p:to>
                                        <p:strVal val="visible"/>
                                      </p:to>
                                    </p:set>
                                    <p:anim calcmode="lin" valueType="num">
                                      <p:cBhvr>
                                        <p:cTn id="42" dur="500" fill="hold"/>
                                        <p:tgtEl>
                                          <p:spTgt spid="6146">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146">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614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6146">
                                            <p:txEl>
                                              <p:pRg st="7" end="7"/>
                                            </p:txEl>
                                          </p:spTgt>
                                        </p:tgtEl>
                                        <p:attrNameLst>
                                          <p:attrName>style.visibility</p:attrName>
                                        </p:attrNameLst>
                                      </p:cBhvr>
                                      <p:to>
                                        <p:strVal val="visible"/>
                                      </p:to>
                                    </p:set>
                                    <p:anim calcmode="lin" valueType="num">
                                      <p:cBhvr>
                                        <p:cTn id="49" dur="500" fill="hold"/>
                                        <p:tgtEl>
                                          <p:spTgt spid="6146">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146">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614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6146">
                                            <p:txEl>
                                              <p:pRg st="8" end="8"/>
                                            </p:txEl>
                                          </p:spTgt>
                                        </p:tgtEl>
                                        <p:attrNameLst>
                                          <p:attrName>style.visibility</p:attrName>
                                        </p:attrNameLst>
                                      </p:cBhvr>
                                      <p:to>
                                        <p:strVal val="visible"/>
                                      </p:to>
                                    </p:set>
                                    <p:anim calcmode="lin" valueType="num">
                                      <p:cBhvr>
                                        <p:cTn id="56" dur="500" fill="hold"/>
                                        <p:tgtEl>
                                          <p:spTgt spid="6146">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6146">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614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kern="0" dirty="0">
                <a:solidFill>
                  <a:schemeClr val="tx2"/>
                </a:solidFill>
                <a:latin typeface="Garamond" pitchFamily="18" charset="0"/>
              </a:rPr>
              <a:t>M</a:t>
            </a:r>
            <a:r>
              <a:rPr lang="en-US" kern="0" dirty="0" smtClean="0">
                <a:solidFill>
                  <a:schemeClr val="tx2"/>
                </a:solidFill>
                <a:latin typeface="Garamond" pitchFamily="18" charset="0"/>
              </a:rPr>
              <a:t>onetary Policy</a:t>
            </a:r>
            <a:r>
              <a:rPr lang="en-US" kern="0" dirty="0">
                <a:solidFill>
                  <a:schemeClr val="tx2"/>
                </a:solidFill>
                <a:latin typeface="Garamond" pitchFamily="18" charset="0"/>
              </a:rPr>
              <a:t/>
            </a:r>
            <a:br>
              <a:rPr lang="en-US" kern="0" dirty="0">
                <a:solidFill>
                  <a:schemeClr val="tx2"/>
                </a:solidFill>
                <a:latin typeface="Garamond" pitchFamily="18" charset="0"/>
              </a:rPr>
            </a:br>
            <a:endParaRPr lang="en-US" dirty="0"/>
          </a:p>
        </p:txBody>
      </p:sp>
      <p:sp>
        <p:nvSpPr>
          <p:cNvPr id="3" name="Content Placeholder 2"/>
          <p:cNvSpPr>
            <a:spLocks noGrp="1"/>
          </p:cNvSpPr>
          <p:nvPr>
            <p:ph idx="1"/>
          </p:nvPr>
        </p:nvSpPr>
        <p:spPr>
          <a:xfrm>
            <a:off x="457200" y="914400"/>
            <a:ext cx="8229600" cy="5867400"/>
          </a:xfrm>
        </p:spPr>
        <p:txBody>
          <a:bodyPr>
            <a:normAutofit fontScale="77500" lnSpcReduction="20000"/>
          </a:bodyPr>
          <a:lstStyle/>
          <a:p>
            <a:r>
              <a:rPr lang="en-US" dirty="0">
                <a:latin typeface="Garamond"/>
                <a:cs typeface="Garamond"/>
              </a:rPr>
              <a:t>According to Ben Bernanke, the past chairman of the Federal Reserve, the central bank helped create the Depression.</a:t>
            </a:r>
          </a:p>
          <a:p>
            <a:r>
              <a:rPr lang="en-US" dirty="0">
                <a:latin typeface="Garamond"/>
                <a:cs typeface="Garamond"/>
              </a:rPr>
              <a:t>It used tight monetary policies when it should have done the opposite. Bernanke highlighted </a:t>
            </a:r>
            <a:r>
              <a:rPr lang="en-US" dirty="0" smtClean="0">
                <a:latin typeface="Garamond"/>
                <a:cs typeface="Garamond"/>
              </a:rPr>
              <a:t>several </a:t>
            </a:r>
            <a:r>
              <a:rPr lang="en-US" dirty="0">
                <a:latin typeface="Garamond"/>
                <a:cs typeface="Garamond"/>
              </a:rPr>
              <a:t>critical mistakes.</a:t>
            </a:r>
          </a:p>
          <a:p>
            <a:pPr marL="457200" lvl="1" indent="0">
              <a:buNone/>
            </a:pPr>
            <a:r>
              <a:rPr lang="en-US" dirty="0" smtClean="0">
                <a:latin typeface="Garamond"/>
                <a:cs typeface="Garamond"/>
              </a:rPr>
              <a:t>1.) The </a:t>
            </a:r>
            <a:r>
              <a:rPr lang="en-US" dirty="0">
                <a:latin typeface="Garamond"/>
                <a:cs typeface="Garamond"/>
              </a:rPr>
              <a:t>Fed began raising the fed funds rate in the spring of 1928. It kept increasing it through a recession that began August 1929. That's what caused the stock market crash in October 1929.</a:t>
            </a:r>
          </a:p>
          <a:p>
            <a:pPr marL="457200" lvl="1" indent="0">
              <a:buNone/>
            </a:pPr>
            <a:r>
              <a:rPr lang="en-US" dirty="0">
                <a:latin typeface="Garamond"/>
                <a:cs typeface="Garamond"/>
              </a:rPr>
              <a:t>2</a:t>
            </a:r>
            <a:r>
              <a:rPr lang="en-US" dirty="0" smtClean="0">
                <a:latin typeface="Garamond"/>
                <a:cs typeface="Garamond"/>
              </a:rPr>
              <a:t>.) The </a:t>
            </a:r>
            <a:r>
              <a:rPr lang="en-US" dirty="0">
                <a:latin typeface="Garamond"/>
                <a:cs typeface="Garamond"/>
              </a:rPr>
              <a:t>Fed did not increase the supply of money to combat deflation.</a:t>
            </a:r>
          </a:p>
          <a:p>
            <a:pPr marL="457200" lvl="1" indent="0">
              <a:buNone/>
            </a:pPr>
            <a:r>
              <a:rPr lang="en-US" dirty="0">
                <a:latin typeface="Garamond"/>
                <a:cs typeface="Garamond"/>
              </a:rPr>
              <a:t>3</a:t>
            </a:r>
            <a:r>
              <a:rPr lang="en-US" dirty="0" smtClean="0">
                <a:latin typeface="Garamond"/>
                <a:cs typeface="Garamond"/>
              </a:rPr>
              <a:t>.) Investors </a:t>
            </a:r>
            <a:r>
              <a:rPr lang="en-US" dirty="0">
                <a:latin typeface="Garamond"/>
                <a:cs typeface="Garamond"/>
              </a:rPr>
              <a:t>withdrew all their deposits from banks. The failure of the banks created more panic. The Fed ignored the banks' plight. This situation destroyed any of consumers’ remaining confidence in financial institutions. Most people withdrew their cash and put it under their mattresses. That further decreased the money supply.</a:t>
            </a:r>
          </a:p>
          <a:p>
            <a:r>
              <a:rPr lang="en-US" dirty="0">
                <a:latin typeface="Garamond"/>
                <a:cs typeface="Garamond"/>
              </a:rPr>
              <a:t>The Fed did not put enough money in circulation to get the economy going again.</a:t>
            </a:r>
          </a:p>
          <a:p>
            <a:r>
              <a:rPr lang="en-US" dirty="0">
                <a:latin typeface="Garamond"/>
                <a:cs typeface="Garamond"/>
              </a:rPr>
              <a:t>Instead, the Fed allowed total supply of U.S. dollars to fall 30 percent.</a:t>
            </a:r>
          </a:p>
          <a:p>
            <a:endParaRPr lang="en-US" dirty="0"/>
          </a:p>
        </p:txBody>
      </p:sp>
    </p:spTree>
    <p:extLst>
      <p:ext uri="{BB962C8B-B14F-4D97-AF65-F5344CB8AC3E}">
        <p14:creationId xmlns:p14="http://schemas.microsoft.com/office/powerpoint/2010/main" val="785536989"/>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532498466"/>
              </p:ext>
            </p:extLst>
          </p:nvPr>
        </p:nvGraphicFramePr>
        <p:xfrm>
          <a:off x="381000" y="381000"/>
          <a:ext cx="8077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685800" y="1447800"/>
            <a:ext cx="7620000" cy="2092881"/>
          </a:xfrm>
          <a:prstGeom prst="rect">
            <a:avLst/>
          </a:prstGeom>
          <a:noFill/>
          <a:ln w="9525">
            <a:noFill/>
            <a:miter lim="800000"/>
            <a:headEnd/>
            <a:tailEnd/>
          </a:ln>
          <a:effectLst/>
        </p:spPr>
        <p:txBody>
          <a:bodyPr wrap="square">
            <a:spAutoFit/>
          </a:bodyPr>
          <a:lstStyle/>
          <a:p>
            <a:pPr>
              <a:spcBef>
                <a:spcPct val="50000"/>
              </a:spcBef>
            </a:pPr>
            <a:r>
              <a:rPr lang="en-US" sz="2000" b="1" u="sng" dirty="0">
                <a:latin typeface="Garamond" pitchFamily="18" charset="0"/>
              </a:rPr>
              <a:t>Farm Depression of the 1920s</a:t>
            </a:r>
          </a:p>
          <a:p>
            <a:pPr>
              <a:spcBef>
                <a:spcPct val="50000"/>
              </a:spcBef>
              <a:buFont typeface="Wingdings" pitchFamily="2" charset="2"/>
              <a:buChar char="§"/>
            </a:pPr>
            <a:r>
              <a:rPr lang="en-US" sz="2000" dirty="0">
                <a:latin typeface="Garamond" pitchFamily="18" charset="0"/>
              </a:rPr>
              <a:t>Prices of farm products </a:t>
            </a:r>
            <a:r>
              <a:rPr lang="en-US" sz="2000" dirty="0" smtClean="0">
                <a:latin typeface="Garamond" pitchFamily="18" charset="0"/>
              </a:rPr>
              <a:t>fell </a:t>
            </a:r>
            <a:r>
              <a:rPr lang="en-US" sz="2000" dirty="0">
                <a:latin typeface="Garamond" pitchFamily="18" charset="0"/>
              </a:rPr>
              <a:t>about 40% </a:t>
            </a:r>
            <a:r>
              <a:rPr lang="en-US" sz="2000" dirty="0" smtClean="0">
                <a:latin typeface="Garamond" pitchFamily="18" charset="0"/>
              </a:rPr>
              <a:t>by 1921 </a:t>
            </a:r>
            <a:r>
              <a:rPr lang="en-US" sz="2000" dirty="0">
                <a:latin typeface="Garamond" pitchFamily="18" charset="0"/>
              </a:rPr>
              <a:t>and </a:t>
            </a:r>
            <a:r>
              <a:rPr lang="en-US" sz="2000" dirty="0" smtClean="0">
                <a:latin typeface="Garamond" pitchFamily="18" charset="0"/>
              </a:rPr>
              <a:t>remained </a:t>
            </a:r>
            <a:r>
              <a:rPr lang="en-US" sz="2000" dirty="0">
                <a:latin typeface="Garamond" pitchFamily="18" charset="0"/>
              </a:rPr>
              <a:t>low </a:t>
            </a:r>
            <a:r>
              <a:rPr lang="en-US" sz="2000" dirty="0" smtClean="0">
                <a:latin typeface="Garamond" pitchFamily="18" charset="0"/>
              </a:rPr>
              <a:t>	through </a:t>
            </a:r>
            <a:r>
              <a:rPr lang="en-US" sz="2000" dirty="0">
                <a:latin typeface="Garamond" pitchFamily="18" charset="0"/>
              </a:rPr>
              <a:t>the </a:t>
            </a:r>
            <a:r>
              <a:rPr lang="en-US" sz="2000" dirty="0" smtClean="0">
                <a:latin typeface="Garamond" pitchFamily="18" charset="0"/>
              </a:rPr>
              <a:t>1920s </a:t>
            </a:r>
          </a:p>
          <a:p>
            <a:pPr>
              <a:spcBef>
                <a:spcPct val="50000"/>
              </a:spcBef>
            </a:pPr>
            <a:endParaRPr lang="en-US" sz="2000"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Farmers were producing more than American consumers were consuming</a:t>
            </a:r>
          </a:p>
        </p:txBody>
      </p:sp>
      <p:sp>
        <p:nvSpPr>
          <p:cNvPr id="9"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Causes of the Great Depression</a:t>
            </a:r>
          </a:p>
        </p:txBody>
      </p:sp>
      <p:pic>
        <p:nvPicPr>
          <p:cNvPr id="29698" name="Picture 2" descr="http://www.ohiohistorycentral.org/images/1202.jpg"/>
          <p:cNvPicPr>
            <a:picLocks noChangeAspect="1" noChangeArrowheads="1"/>
          </p:cNvPicPr>
          <p:nvPr/>
        </p:nvPicPr>
        <p:blipFill>
          <a:blip r:embed="rId2" cstate="print"/>
          <a:srcRect/>
          <a:stretch>
            <a:fillRect/>
          </a:stretch>
        </p:blipFill>
        <p:spPr bwMode="auto">
          <a:xfrm>
            <a:off x="4857750" y="3781424"/>
            <a:ext cx="4286250" cy="3076576"/>
          </a:xfrm>
          <a:prstGeom prst="rect">
            <a:avLst/>
          </a:prstGeom>
          <a:noFill/>
        </p:spPr>
      </p:pic>
      <p:sp>
        <p:nvSpPr>
          <p:cNvPr id="10" name="TextBox 9"/>
          <p:cNvSpPr txBox="1"/>
          <p:nvPr/>
        </p:nvSpPr>
        <p:spPr>
          <a:xfrm>
            <a:off x="685800" y="3733800"/>
            <a:ext cx="3810000" cy="2769989"/>
          </a:xfrm>
          <a:prstGeom prst="rect">
            <a:avLst/>
          </a:prstGeom>
          <a:noFill/>
        </p:spPr>
        <p:txBody>
          <a:bodyPr wrap="square" rtlCol="0">
            <a:spAutoFit/>
          </a:bodyPr>
          <a:lstStyle/>
          <a:p>
            <a:pPr>
              <a:spcBef>
                <a:spcPct val="50000"/>
              </a:spcBef>
            </a:pPr>
            <a:endParaRPr lang="en-US"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Some farmers lost so much money 	they couldn’t pay the 	mortgage on their  farm </a:t>
            </a:r>
          </a:p>
          <a:p>
            <a:pPr>
              <a:spcBef>
                <a:spcPct val="50000"/>
              </a:spcBef>
              <a:buFont typeface="Wingdings" pitchFamily="2" charset="2"/>
              <a:buChar char="§"/>
            </a:pPr>
            <a:endParaRPr lang="en-US" sz="2000"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Farmers had to rent the land or 	move</a:t>
            </a:r>
            <a:endParaRPr lang="en-US" sz="20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anim calcmode="lin" valueType="num">
                                      <p:cBhvr>
                                        <p:cTn id="7" dur="5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4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24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45">
                                            <p:txEl>
                                              <p:pRg st="3" end="3"/>
                                            </p:txEl>
                                          </p:spTgt>
                                        </p:tgtEl>
                                        <p:attrNameLst>
                                          <p:attrName>style.visibility</p:attrName>
                                        </p:attrNameLst>
                                      </p:cBhvr>
                                      <p:to>
                                        <p:strVal val="visible"/>
                                      </p:to>
                                    </p:set>
                                    <p:anim calcmode="lin" valueType="num">
                                      <p:cBhvr>
                                        <p:cTn id="14" dur="500" fill="hold"/>
                                        <p:tgtEl>
                                          <p:spTgt spid="1024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024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024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685800" y="1447800"/>
            <a:ext cx="7620000" cy="2092881"/>
          </a:xfrm>
          <a:prstGeom prst="rect">
            <a:avLst/>
          </a:prstGeom>
          <a:noFill/>
          <a:ln w="9525">
            <a:noFill/>
            <a:miter lim="800000"/>
            <a:headEnd/>
            <a:tailEnd/>
          </a:ln>
          <a:effectLst/>
        </p:spPr>
        <p:txBody>
          <a:bodyPr wrap="square">
            <a:spAutoFit/>
          </a:bodyPr>
          <a:lstStyle/>
          <a:p>
            <a:pPr>
              <a:spcBef>
                <a:spcPct val="50000"/>
              </a:spcBef>
            </a:pPr>
            <a:r>
              <a:rPr lang="en-US" sz="2000" b="1" u="sng" dirty="0">
                <a:latin typeface="Garamond" pitchFamily="18" charset="0"/>
              </a:rPr>
              <a:t>Farm Depression of the 1920s</a:t>
            </a:r>
          </a:p>
          <a:p>
            <a:pPr>
              <a:spcBef>
                <a:spcPct val="50000"/>
              </a:spcBef>
              <a:buFont typeface="Wingdings" pitchFamily="2" charset="2"/>
              <a:buChar char="§"/>
            </a:pPr>
            <a:r>
              <a:rPr lang="en-US" sz="2000" dirty="0">
                <a:latin typeface="Garamond" pitchFamily="18" charset="0"/>
              </a:rPr>
              <a:t>Prices of farm products </a:t>
            </a:r>
            <a:r>
              <a:rPr lang="en-US" sz="2000" dirty="0" smtClean="0">
                <a:latin typeface="Garamond" pitchFamily="18" charset="0"/>
              </a:rPr>
              <a:t>fell </a:t>
            </a:r>
            <a:r>
              <a:rPr lang="en-US" sz="2000" dirty="0">
                <a:latin typeface="Garamond" pitchFamily="18" charset="0"/>
              </a:rPr>
              <a:t>about 40% </a:t>
            </a:r>
            <a:r>
              <a:rPr lang="en-US" sz="2000" dirty="0" smtClean="0">
                <a:latin typeface="Garamond" pitchFamily="18" charset="0"/>
              </a:rPr>
              <a:t>by 1921 </a:t>
            </a:r>
            <a:r>
              <a:rPr lang="en-US" sz="2000" dirty="0">
                <a:latin typeface="Garamond" pitchFamily="18" charset="0"/>
              </a:rPr>
              <a:t>and </a:t>
            </a:r>
            <a:r>
              <a:rPr lang="en-US" sz="2000" dirty="0" smtClean="0">
                <a:latin typeface="Garamond" pitchFamily="18" charset="0"/>
              </a:rPr>
              <a:t>remained </a:t>
            </a:r>
            <a:r>
              <a:rPr lang="en-US" sz="2000" dirty="0">
                <a:latin typeface="Garamond" pitchFamily="18" charset="0"/>
              </a:rPr>
              <a:t>low </a:t>
            </a:r>
            <a:r>
              <a:rPr lang="en-US" sz="2000" dirty="0" smtClean="0">
                <a:latin typeface="Garamond" pitchFamily="18" charset="0"/>
              </a:rPr>
              <a:t>	through </a:t>
            </a:r>
            <a:r>
              <a:rPr lang="en-US" sz="2000" dirty="0">
                <a:latin typeface="Garamond" pitchFamily="18" charset="0"/>
              </a:rPr>
              <a:t>the </a:t>
            </a:r>
            <a:r>
              <a:rPr lang="en-US" sz="2000" dirty="0" smtClean="0">
                <a:latin typeface="Garamond" pitchFamily="18" charset="0"/>
              </a:rPr>
              <a:t>1920s </a:t>
            </a:r>
          </a:p>
          <a:p>
            <a:pPr>
              <a:spcBef>
                <a:spcPct val="50000"/>
              </a:spcBef>
            </a:pPr>
            <a:endParaRPr lang="en-US" sz="2000"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Farmers were producing more than American consumers were consuming</a:t>
            </a:r>
          </a:p>
        </p:txBody>
      </p:sp>
      <p:sp>
        <p:nvSpPr>
          <p:cNvPr id="9"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Causes of the Great Depression</a:t>
            </a:r>
          </a:p>
        </p:txBody>
      </p:sp>
      <p:sp>
        <p:nvSpPr>
          <p:cNvPr id="10" name="TextBox 9"/>
          <p:cNvSpPr txBox="1"/>
          <p:nvPr/>
        </p:nvSpPr>
        <p:spPr>
          <a:xfrm>
            <a:off x="685800" y="3733800"/>
            <a:ext cx="3810000" cy="2769989"/>
          </a:xfrm>
          <a:prstGeom prst="rect">
            <a:avLst/>
          </a:prstGeom>
          <a:noFill/>
        </p:spPr>
        <p:txBody>
          <a:bodyPr wrap="square" rtlCol="0">
            <a:spAutoFit/>
          </a:bodyPr>
          <a:lstStyle/>
          <a:p>
            <a:pPr>
              <a:spcBef>
                <a:spcPct val="50000"/>
              </a:spcBef>
            </a:pPr>
            <a:endParaRPr lang="en-US"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Some farmers lost so much money 	they couldn’t pay the 	mortgage on their  farm </a:t>
            </a:r>
          </a:p>
          <a:p>
            <a:pPr>
              <a:spcBef>
                <a:spcPct val="50000"/>
              </a:spcBef>
              <a:buFont typeface="Wingdings" pitchFamily="2" charset="2"/>
              <a:buChar char="§"/>
            </a:pPr>
            <a:endParaRPr lang="en-US" sz="2000" dirty="0" smtClean="0">
              <a:latin typeface="Garamond" pitchFamily="18" charset="0"/>
            </a:endParaRPr>
          </a:p>
          <a:p>
            <a:pPr>
              <a:spcBef>
                <a:spcPct val="50000"/>
              </a:spcBef>
              <a:buFont typeface="Wingdings" pitchFamily="2" charset="2"/>
              <a:buChar char="§"/>
            </a:pPr>
            <a:r>
              <a:rPr lang="en-US" sz="2000" dirty="0" smtClean="0">
                <a:latin typeface="Garamond" pitchFamily="18" charset="0"/>
              </a:rPr>
              <a:t>Farmers had to rent the land or 	move</a:t>
            </a:r>
            <a:endParaRPr lang="en-US" sz="2000" dirty="0"/>
          </a:p>
        </p:txBody>
      </p:sp>
      <p:pic>
        <p:nvPicPr>
          <p:cNvPr id="6" name="Picture 4" descr="http://z.about.com/d/history1900s/1/0/g/gd14.gif"/>
          <p:cNvPicPr>
            <a:picLocks noChangeAspect="1" noChangeArrowheads="1"/>
          </p:cNvPicPr>
          <p:nvPr/>
        </p:nvPicPr>
        <p:blipFill>
          <a:blip r:embed="rId2" cstate="print"/>
          <a:srcRect/>
          <a:stretch>
            <a:fillRect/>
          </a:stretch>
        </p:blipFill>
        <p:spPr bwMode="auto">
          <a:xfrm>
            <a:off x="4953000" y="3505200"/>
            <a:ext cx="3809999" cy="3861487"/>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assemblyline"/>
          <p:cNvPicPr>
            <a:picLocks noChangeAspect="1" noChangeArrowheads="1"/>
          </p:cNvPicPr>
          <p:nvPr/>
        </p:nvPicPr>
        <p:blipFill>
          <a:blip r:embed="rId3" cstate="print"/>
          <a:srcRect/>
          <a:stretch>
            <a:fillRect/>
          </a:stretch>
        </p:blipFill>
        <p:spPr bwMode="auto">
          <a:xfrm>
            <a:off x="0" y="3810000"/>
            <a:ext cx="4967399" cy="3048000"/>
          </a:xfrm>
          <a:prstGeom prst="rect">
            <a:avLst/>
          </a:prstGeom>
          <a:noFill/>
          <a:ln w="57150">
            <a:noFill/>
            <a:miter lim="800000"/>
            <a:headEnd/>
            <a:tailEnd/>
          </a:ln>
        </p:spPr>
      </p:pic>
      <p:pic>
        <p:nvPicPr>
          <p:cNvPr id="67589" name="Picture 5" descr="CARSHOWROOM"/>
          <p:cNvPicPr>
            <a:picLocks noChangeAspect="1" noChangeArrowheads="1"/>
          </p:cNvPicPr>
          <p:nvPr/>
        </p:nvPicPr>
        <p:blipFill>
          <a:blip r:embed="rId4" cstate="print"/>
          <a:srcRect l="5952" t="6006" r="10715" b="5411"/>
          <a:stretch>
            <a:fillRect/>
          </a:stretch>
        </p:blipFill>
        <p:spPr bwMode="auto">
          <a:xfrm>
            <a:off x="5562600" y="3840162"/>
            <a:ext cx="3581400" cy="3017838"/>
          </a:xfrm>
          <a:prstGeom prst="rect">
            <a:avLst/>
          </a:prstGeom>
          <a:noFill/>
          <a:ln w="57150">
            <a:noFill/>
            <a:miter lim="800000"/>
            <a:headEnd/>
            <a:tailEnd/>
          </a:ln>
        </p:spPr>
      </p:pic>
      <p:sp>
        <p:nvSpPr>
          <p:cNvPr id="8" name="Rectangle 2"/>
          <p:cNvSpPr txBox="1">
            <a:spLocks noChangeArrowheads="1"/>
          </p:cNvSpPr>
          <p:nvPr/>
        </p:nvSpPr>
        <p:spPr>
          <a:xfrm>
            <a:off x="685800" y="3048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Causes of the Great Depression</a:t>
            </a:r>
          </a:p>
        </p:txBody>
      </p:sp>
      <p:sp>
        <p:nvSpPr>
          <p:cNvPr id="9" name="Rectangle 5"/>
          <p:cNvSpPr>
            <a:spLocks noChangeArrowheads="1"/>
          </p:cNvSpPr>
          <p:nvPr/>
        </p:nvSpPr>
        <p:spPr bwMode="auto">
          <a:xfrm>
            <a:off x="685800" y="1066800"/>
            <a:ext cx="7620000" cy="2400657"/>
          </a:xfrm>
          <a:prstGeom prst="rect">
            <a:avLst/>
          </a:prstGeom>
          <a:noFill/>
          <a:ln w="9525">
            <a:noFill/>
            <a:miter lim="800000"/>
            <a:headEnd/>
            <a:tailEnd/>
          </a:ln>
          <a:effectLst/>
        </p:spPr>
        <p:txBody>
          <a:bodyPr wrap="square">
            <a:spAutoFit/>
          </a:bodyPr>
          <a:lstStyle/>
          <a:p>
            <a:pPr>
              <a:spcBef>
                <a:spcPct val="50000"/>
              </a:spcBef>
            </a:pPr>
            <a:r>
              <a:rPr lang="en-US" sz="2000" b="1" u="sng" dirty="0" smtClean="0">
                <a:latin typeface="Garamond" pitchFamily="18" charset="0"/>
              </a:rPr>
              <a:t>Overproduction in Industry</a:t>
            </a:r>
            <a:endParaRPr lang="en-US" sz="2000" b="1" u="sng" dirty="0">
              <a:latin typeface="Garamond" pitchFamily="18" charset="0"/>
            </a:endParaRPr>
          </a:p>
          <a:p>
            <a:pPr>
              <a:spcBef>
                <a:spcPct val="50000"/>
              </a:spcBef>
              <a:buFont typeface="Wingdings" pitchFamily="2" charset="2"/>
              <a:buChar char="§"/>
            </a:pPr>
            <a:r>
              <a:rPr lang="en-US" sz="2000" dirty="0" smtClean="0">
                <a:latin typeface="Garamond" pitchFamily="18" charset="0"/>
              </a:rPr>
              <a:t>Factories were producing products, however wages for workers were not 	rising enough for them to buy the goods</a:t>
            </a:r>
          </a:p>
          <a:p>
            <a:pPr>
              <a:spcBef>
                <a:spcPct val="50000"/>
              </a:spcBef>
              <a:buFont typeface="Wingdings" pitchFamily="2" charset="2"/>
              <a:buChar char="§"/>
            </a:pPr>
            <a:r>
              <a:rPr lang="en-US" sz="2000" dirty="0" smtClean="0">
                <a:latin typeface="Garamond" pitchFamily="18" charset="0"/>
              </a:rPr>
              <a:t>Too few workers could afford to buy the factory output</a:t>
            </a:r>
          </a:p>
          <a:p>
            <a:pPr>
              <a:spcBef>
                <a:spcPct val="50000"/>
              </a:spcBef>
              <a:buFont typeface="Wingdings" pitchFamily="2" charset="2"/>
              <a:buChar char="§"/>
            </a:pPr>
            <a:r>
              <a:rPr lang="en-US" sz="2000" dirty="0" smtClean="0">
                <a:latin typeface="Garamond" pitchFamily="18" charset="0"/>
              </a:rPr>
              <a:t>The surplus products could not be sold overseas due to high tariffs and 	lack of money in Europe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p:cTn id="2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04800" y="1143000"/>
            <a:ext cx="8229600" cy="3077766"/>
          </a:xfrm>
          <a:prstGeom prst="rect">
            <a:avLst/>
          </a:prstGeom>
          <a:noFill/>
          <a:ln w="9525">
            <a:noFill/>
            <a:miter lim="800000"/>
            <a:headEnd/>
            <a:tailEnd/>
          </a:ln>
          <a:effectLst/>
        </p:spPr>
        <p:txBody>
          <a:bodyPr wrap="square">
            <a:spAutoFit/>
          </a:bodyPr>
          <a:lstStyle/>
          <a:p>
            <a:pPr>
              <a:spcBef>
                <a:spcPct val="50000"/>
              </a:spcBef>
            </a:pPr>
            <a:r>
              <a:rPr lang="en-US" sz="2000" b="1" u="sng" dirty="0">
                <a:latin typeface="Garamond" pitchFamily="18" charset="0"/>
              </a:rPr>
              <a:t>Uneven Distribution of Income</a:t>
            </a:r>
            <a:r>
              <a:rPr lang="en-US" sz="2000" dirty="0">
                <a:latin typeface="Garamond" pitchFamily="18" charset="0"/>
              </a:rPr>
              <a:t>  </a:t>
            </a:r>
          </a:p>
          <a:p>
            <a:pPr>
              <a:spcBef>
                <a:spcPct val="50000"/>
              </a:spcBef>
              <a:buFont typeface="Arial" pitchFamily="34" charset="0"/>
              <a:buChar char="•"/>
            </a:pPr>
            <a:r>
              <a:rPr lang="en-US" dirty="0">
                <a:latin typeface="Garamond" pitchFamily="18" charset="0"/>
              </a:rPr>
              <a:t>Industrial productions increased about 50% </a:t>
            </a:r>
            <a:r>
              <a:rPr lang="en-US" dirty="0" smtClean="0">
                <a:latin typeface="Garamond" pitchFamily="18" charset="0"/>
              </a:rPr>
              <a:t>but the wages </a:t>
            </a:r>
            <a:r>
              <a:rPr lang="en-US" dirty="0">
                <a:latin typeface="Garamond" pitchFamily="18" charset="0"/>
              </a:rPr>
              <a:t>of the </a:t>
            </a:r>
            <a:r>
              <a:rPr lang="en-US" dirty="0" smtClean="0">
                <a:latin typeface="Garamond" pitchFamily="18" charset="0"/>
              </a:rPr>
              <a:t>	industrial workers </a:t>
            </a:r>
            <a:r>
              <a:rPr lang="en-US" dirty="0">
                <a:latin typeface="Garamond" pitchFamily="18" charset="0"/>
              </a:rPr>
              <a:t>rose far </a:t>
            </a:r>
            <a:r>
              <a:rPr lang="en-US" dirty="0" smtClean="0">
                <a:latin typeface="Garamond" pitchFamily="18" charset="0"/>
              </a:rPr>
              <a:t>more slowly </a:t>
            </a:r>
            <a:endParaRPr lang="en-US" dirty="0">
              <a:latin typeface="Garamond" pitchFamily="18" charset="0"/>
            </a:endParaRPr>
          </a:p>
          <a:p>
            <a:pPr>
              <a:spcBef>
                <a:spcPct val="50000"/>
              </a:spcBef>
              <a:buFont typeface="Arial" pitchFamily="34" charset="0"/>
              <a:buChar char="•"/>
            </a:pPr>
            <a:r>
              <a:rPr lang="en-US" dirty="0" smtClean="0">
                <a:latin typeface="Garamond" pitchFamily="18" charset="0"/>
              </a:rPr>
              <a:t>As a result, these </a:t>
            </a:r>
            <a:r>
              <a:rPr lang="en-US" dirty="0">
                <a:latin typeface="Garamond" pitchFamily="18" charset="0"/>
              </a:rPr>
              <a:t>workers couldn’t buy goods </a:t>
            </a:r>
            <a:r>
              <a:rPr lang="en-US" dirty="0" smtClean="0">
                <a:latin typeface="Garamond" pitchFamily="18" charset="0"/>
              </a:rPr>
              <a:t>as fast </a:t>
            </a:r>
            <a:r>
              <a:rPr lang="en-US" dirty="0">
                <a:latin typeface="Garamond" pitchFamily="18" charset="0"/>
              </a:rPr>
              <a:t>as industry </a:t>
            </a:r>
            <a:r>
              <a:rPr lang="en-US" dirty="0" smtClean="0">
                <a:latin typeface="Garamond" pitchFamily="18" charset="0"/>
              </a:rPr>
              <a:t>	produced them</a:t>
            </a:r>
          </a:p>
          <a:p>
            <a:pPr>
              <a:spcBef>
                <a:spcPct val="50000"/>
              </a:spcBef>
            </a:pPr>
            <a:endParaRPr lang="en-US" sz="1800" dirty="0">
              <a:latin typeface="Garamond" pitchFamily="18" charset="0"/>
            </a:endParaRPr>
          </a:p>
          <a:p>
            <a:pPr>
              <a:spcBef>
                <a:spcPct val="50000"/>
              </a:spcBef>
            </a:pPr>
            <a:endParaRPr lang="en-US" sz="1800" dirty="0">
              <a:latin typeface="Garamond" pitchFamily="18" charset="0"/>
            </a:endParaRPr>
          </a:p>
        </p:txBody>
      </p:sp>
      <p:sp>
        <p:nvSpPr>
          <p:cNvPr id="10"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Causes of the Great Depression</a:t>
            </a:r>
          </a:p>
        </p:txBody>
      </p:sp>
      <p:grpSp>
        <p:nvGrpSpPr>
          <p:cNvPr id="18" name="Group 17"/>
          <p:cNvGrpSpPr/>
          <p:nvPr/>
        </p:nvGrpSpPr>
        <p:grpSpPr>
          <a:xfrm>
            <a:off x="152400" y="4064000"/>
            <a:ext cx="8695910" cy="2794000"/>
            <a:chOff x="152400" y="4064000"/>
            <a:chExt cx="8695910" cy="2794000"/>
          </a:xfrm>
        </p:grpSpPr>
        <p:pic>
          <p:nvPicPr>
            <p:cNvPr id="15" name="Picture 2" descr="factory scene indiana"/>
            <p:cNvPicPr>
              <a:picLocks noChangeAspect="1" noChangeArrowheads="1"/>
            </p:cNvPicPr>
            <p:nvPr/>
          </p:nvPicPr>
          <p:blipFill>
            <a:blip r:embed="rId2" cstate="print"/>
            <a:srcRect/>
            <a:stretch>
              <a:fillRect/>
            </a:stretch>
          </p:blipFill>
          <p:spPr bwMode="auto">
            <a:xfrm>
              <a:off x="152400" y="4064000"/>
              <a:ext cx="3987554" cy="2794000"/>
            </a:xfrm>
            <a:prstGeom prst="rect">
              <a:avLst/>
            </a:prstGeom>
            <a:noFill/>
          </p:spPr>
        </p:pic>
        <p:pic>
          <p:nvPicPr>
            <p:cNvPr id="19458" name="Picture 2" descr="http://i108.photobucket.com/albums/n4/RobertOak/robber_barons.jpg"/>
            <p:cNvPicPr>
              <a:picLocks noChangeAspect="1" noChangeArrowheads="1"/>
            </p:cNvPicPr>
            <p:nvPr/>
          </p:nvPicPr>
          <p:blipFill>
            <a:blip r:embed="rId3" cstate="print"/>
            <a:srcRect/>
            <a:stretch>
              <a:fillRect/>
            </a:stretch>
          </p:blipFill>
          <p:spPr bwMode="auto">
            <a:xfrm>
              <a:off x="4876800" y="4191001"/>
              <a:ext cx="3971510" cy="2666999"/>
            </a:xfrm>
            <a:prstGeom prst="rect">
              <a:avLst/>
            </a:prstGeom>
            <a:noFill/>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nvGraphicFramePr>
        <p:xfrm>
          <a:off x="313175" y="1306596"/>
          <a:ext cx="8294633" cy="5533976"/>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Text Box 4"/>
          <p:cNvSpPr txBox="1">
            <a:spLocks noChangeArrowheads="1"/>
          </p:cNvSpPr>
          <p:nvPr/>
        </p:nvSpPr>
        <p:spPr bwMode="auto">
          <a:xfrm>
            <a:off x="228600" y="76200"/>
            <a:ext cx="8534400" cy="738664"/>
          </a:xfrm>
          <a:prstGeom prst="rect">
            <a:avLst/>
          </a:prstGeom>
          <a:solidFill>
            <a:schemeClr val="bg1"/>
          </a:solidFill>
          <a:ln w="9525">
            <a:noFill/>
            <a:miter lim="800000"/>
            <a:headEnd/>
            <a:tailEnd/>
          </a:ln>
          <a:effectLst/>
        </p:spPr>
        <p:txBody>
          <a:bodyPr>
            <a:spAutoFit/>
          </a:bodyPr>
          <a:lstStyle/>
          <a:p>
            <a:pPr algn="ctr">
              <a:spcBef>
                <a:spcPct val="50000"/>
              </a:spcBef>
            </a:pPr>
            <a:r>
              <a:rPr lang="en-US" sz="2100" b="1" dirty="0" smtClean="0">
                <a:latin typeface="Garamond" pitchFamily="18" charset="0"/>
              </a:rPr>
              <a:t>99</a:t>
            </a:r>
            <a:r>
              <a:rPr lang="en-US" sz="2100" b="1" dirty="0">
                <a:latin typeface="Garamond" pitchFamily="18" charset="0"/>
              </a:rPr>
              <a:t>% of the population received a 9% increase in their income, while the top 1% saw their income rise by 75%. </a:t>
            </a:r>
          </a:p>
        </p:txBody>
      </p:sp>
      <p:sp>
        <p:nvSpPr>
          <p:cNvPr id="59397" name="Text Box 5"/>
          <p:cNvSpPr txBox="1">
            <a:spLocks noChangeArrowheads="1"/>
          </p:cNvSpPr>
          <p:nvPr/>
        </p:nvSpPr>
        <p:spPr bwMode="auto">
          <a:xfrm>
            <a:off x="1524000" y="1371600"/>
            <a:ext cx="2743200" cy="336550"/>
          </a:xfrm>
          <a:prstGeom prst="rect">
            <a:avLst/>
          </a:prstGeom>
          <a:solidFill>
            <a:schemeClr val="bg1"/>
          </a:solidFill>
          <a:ln w="9525">
            <a:noFill/>
            <a:miter lim="800000"/>
            <a:headEnd/>
            <a:tailEnd/>
          </a:ln>
          <a:effectLst/>
        </p:spPr>
        <p:txBody>
          <a:bodyPr>
            <a:spAutoFit/>
          </a:bodyPr>
          <a:lstStyle/>
          <a:p>
            <a:pPr algn="ctr">
              <a:spcBef>
                <a:spcPct val="50000"/>
              </a:spcBef>
            </a:pPr>
            <a:r>
              <a:rPr lang="en-US" sz="1600" b="1" dirty="0">
                <a:latin typeface="Garamond" pitchFamily="18" charset="0"/>
              </a:rPr>
              <a:t>1,230,000 Americans</a:t>
            </a:r>
          </a:p>
        </p:txBody>
      </p:sp>
      <p:sp>
        <p:nvSpPr>
          <p:cNvPr id="59398" name="Text Box 6"/>
          <p:cNvSpPr txBox="1">
            <a:spLocks noChangeArrowheads="1"/>
          </p:cNvSpPr>
          <p:nvPr/>
        </p:nvSpPr>
        <p:spPr bwMode="auto">
          <a:xfrm>
            <a:off x="3733800" y="4800600"/>
            <a:ext cx="2971800" cy="336550"/>
          </a:xfrm>
          <a:prstGeom prst="rect">
            <a:avLst/>
          </a:prstGeom>
          <a:solidFill>
            <a:schemeClr val="bg1"/>
          </a:solidFill>
          <a:ln w="9525">
            <a:noFill/>
            <a:miter lim="800000"/>
            <a:headEnd/>
            <a:tailEnd/>
          </a:ln>
          <a:effectLst/>
        </p:spPr>
        <p:txBody>
          <a:bodyPr>
            <a:spAutoFit/>
          </a:bodyPr>
          <a:lstStyle/>
          <a:p>
            <a:pPr algn="ctr">
              <a:spcBef>
                <a:spcPct val="50000"/>
              </a:spcBef>
            </a:pPr>
            <a:r>
              <a:rPr lang="en-US" sz="1600" b="1" dirty="0">
                <a:latin typeface="Garamond" pitchFamily="18" charset="0"/>
              </a:rPr>
              <a:t>121,770,000 Americans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609600"/>
            <a:ext cx="7772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Garamond" pitchFamily="18" charset="0"/>
                <a:ea typeface="+mj-ea"/>
                <a:cs typeface="+mj-cs"/>
              </a:rPr>
              <a:t>Causes of the Great Depression</a:t>
            </a:r>
          </a:p>
        </p:txBody>
      </p:sp>
      <p:sp>
        <p:nvSpPr>
          <p:cNvPr id="7" name="Rectangle 6"/>
          <p:cNvSpPr/>
          <p:nvPr/>
        </p:nvSpPr>
        <p:spPr>
          <a:xfrm>
            <a:off x="685800" y="1371600"/>
            <a:ext cx="7696200" cy="5016758"/>
          </a:xfrm>
          <a:prstGeom prst="rect">
            <a:avLst/>
          </a:prstGeom>
        </p:spPr>
        <p:txBody>
          <a:bodyPr wrap="square">
            <a:spAutoFit/>
          </a:bodyPr>
          <a:lstStyle/>
          <a:p>
            <a:pPr>
              <a:spcBef>
                <a:spcPct val="50000"/>
              </a:spcBef>
            </a:pPr>
            <a:r>
              <a:rPr lang="en-US" sz="2000" b="1" u="sng" dirty="0" smtClean="0">
                <a:latin typeface="Garamond" pitchFamily="18" charset="0"/>
              </a:rPr>
              <a:t>High Tariffs and War Debts</a:t>
            </a:r>
            <a:endParaRPr lang="en-US" sz="2000" dirty="0" smtClean="0">
              <a:latin typeface="Garamond" pitchFamily="18" charset="0"/>
            </a:endParaRPr>
          </a:p>
          <a:p>
            <a:pPr>
              <a:spcBef>
                <a:spcPct val="50000"/>
              </a:spcBef>
              <a:buFont typeface="Arial" pitchFamily="34" charset="0"/>
              <a:buChar char="•"/>
            </a:pPr>
            <a:r>
              <a:rPr lang="en-US" sz="2000" dirty="0" smtClean="0">
                <a:latin typeface="Garamond" pitchFamily="18" charset="0"/>
              </a:rPr>
              <a:t>European nations owed $10 billion ($115 billion in current dollars) to the 	U.S. in reparations</a:t>
            </a:r>
          </a:p>
          <a:p>
            <a:pPr lvl="1">
              <a:spcBef>
                <a:spcPct val="50000"/>
              </a:spcBef>
              <a:buFont typeface="Arial" pitchFamily="34" charset="0"/>
              <a:buChar char="•"/>
            </a:pPr>
            <a:r>
              <a:rPr lang="en-US" sz="2000" dirty="0" smtClean="0">
                <a:latin typeface="Garamond" pitchFamily="18" charset="0"/>
              </a:rPr>
              <a:t>Their economies were devastated and had no way of paying the 	money back</a:t>
            </a:r>
          </a:p>
          <a:p>
            <a:pPr>
              <a:spcBef>
                <a:spcPct val="50000"/>
              </a:spcBef>
              <a:buFont typeface="Arial" pitchFamily="34" charset="0"/>
              <a:buChar char="•"/>
            </a:pPr>
            <a:r>
              <a:rPr lang="en-US" sz="2000" dirty="0" smtClean="0">
                <a:latin typeface="Garamond" pitchFamily="18" charset="0"/>
              </a:rPr>
              <a:t>U.S. insisted on repayment.</a:t>
            </a:r>
          </a:p>
          <a:p>
            <a:pPr lvl="1">
              <a:spcBef>
                <a:spcPct val="50000"/>
              </a:spcBef>
              <a:buFont typeface="Arial" pitchFamily="34" charset="0"/>
              <a:buChar char="•"/>
            </a:pPr>
            <a:r>
              <a:rPr lang="en-US" sz="2000" dirty="0" smtClean="0">
                <a:latin typeface="Garamond" pitchFamily="18" charset="0"/>
              </a:rPr>
              <a:t>This forced the allies to demand Germany pay reparations imposed by 	Treaty of Versailles</a:t>
            </a:r>
          </a:p>
          <a:p>
            <a:pPr lvl="1">
              <a:spcBef>
                <a:spcPct val="50000"/>
              </a:spcBef>
              <a:buFont typeface="Arial" pitchFamily="34" charset="0"/>
              <a:buChar char="•"/>
            </a:pPr>
            <a:r>
              <a:rPr lang="en-US" sz="2000" dirty="0" smtClean="0">
                <a:latin typeface="Garamond" pitchFamily="18" charset="0"/>
              </a:rPr>
              <a:t>Europe could no longer purchase goods from the U.S.</a:t>
            </a:r>
          </a:p>
          <a:p>
            <a:pPr>
              <a:spcBef>
                <a:spcPct val="50000"/>
              </a:spcBef>
              <a:buFont typeface="Arial" pitchFamily="34" charset="0"/>
              <a:buChar char="•"/>
            </a:pPr>
            <a:r>
              <a:rPr lang="en-US" sz="2000" dirty="0" smtClean="0">
                <a:latin typeface="Garamond" pitchFamily="18" charset="0"/>
              </a:rPr>
              <a:t>1922, U.S. passed the Hawley-Smoot Act</a:t>
            </a:r>
          </a:p>
          <a:p>
            <a:pPr lvl="1">
              <a:spcBef>
                <a:spcPct val="50000"/>
              </a:spcBef>
              <a:buFont typeface="Arial" pitchFamily="34" charset="0"/>
              <a:buChar char="•"/>
            </a:pPr>
            <a:r>
              <a:rPr lang="en-US" sz="2000" dirty="0" smtClean="0">
                <a:latin typeface="Garamond" pitchFamily="18" charset="0"/>
              </a:rPr>
              <a:t>Instituted high tariffs on industrial products</a:t>
            </a:r>
          </a:p>
          <a:p>
            <a:pPr lvl="1">
              <a:spcBef>
                <a:spcPct val="50000"/>
              </a:spcBef>
              <a:buFont typeface="Arial" pitchFamily="34" charset="0"/>
              <a:buChar char="•"/>
            </a:pPr>
            <a:r>
              <a:rPr lang="en-US" sz="2000" dirty="0" smtClean="0">
                <a:latin typeface="Garamond" pitchFamily="18" charset="0"/>
              </a:rPr>
              <a:t>Other nations retaliated and world trade declined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7826" name="Picture 2" descr="http://www.historycooperative.org/journals/jah/94.2/images/stapleford_fig01b.gif"/>
          <p:cNvPicPr>
            <a:picLocks noChangeAspect="1" noChangeArrowheads="1"/>
          </p:cNvPicPr>
          <p:nvPr/>
        </p:nvPicPr>
        <p:blipFill>
          <a:blip r:embed="rId2" cstate="print"/>
          <a:srcRect/>
          <a:stretch>
            <a:fillRect/>
          </a:stretch>
        </p:blipFill>
        <p:spPr bwMode="auto">
          <a:xfrm>
            <a:off x="1981200" y="-16368"/>
            <a:ext cx="4800600" cy="6874368"/>
          </a:xfrm>
          <a:prstGeom prst="rect">
            <a:avLst/>
          </a:prstGeom>
          <a:no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TotalTime>
  <Words>386</Words>
  <Application>Microsoft Macintosh PowerPoint</Application>
  <PresentationFormat>On-screen Show (4:3)</PresentationFormat>
  <Paragraphs>84</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Stock Market Crash</vt:lpstr>
      <vt:lpstr>PowerPoint Presentation</vt:lpstr>
      <vt:lpstr>PowerPoint Presentation</vt:lpstr>
      <vt:lpstr>PowerPoint Presentation</vt:lpstr>
      <vt:lpstr>PowerPoint Presentation</vt:lpstr>
      <vt:lpstr>PowerPoint Presentation</vt:lpstr>
      <vt:lpstr>Monetary Policy </vt:lpstr>
    </vt:vector>
  </TitlesOfParts>
  <Company>aisd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Microsoft Office User</cp:lastModifiedBy>
  <cp:revision>183</cp:revision>
  <cp:lastPrinted>2017-03-20T19:48:48Z</cp:lastPrinted>
  <dcterms:created xsi:type="dcterms:W3CDTF">2002-05-06T16:45:12Z</dcterms:created>
  <dcterms:modified xsi:type="dcterms:W3CDTF">2018-05-03T22:59:46Z</dcterms:modified>
</cp:coreProperties>
</file>